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510" r:id="rId2"/>
    <p:sldId id="534" r:id="rId3"/>
    <p:sldId id="372" r:id="rId4"/>
    <p:sldId id="535" r:id="rId5"/>
    <p:sldId id="536" r:id="rId6"/>
    <p:sldId id="539" r:id="rId7"/>
    <p:sldId id="544" r:id="rId8"/>
    <p:sldId id="540" r:id="rId9"/>
    <p:sldId id="541" r:id="rId10"/>
    <p:sldId id="538" r:id="rId11"/>
    <p:sldId id="542" r:id="rId12"/>
    <p:sldId id="543" r:id="rId13"/>
    <p:sldId id="631" r:id="rId14"/>
    <p:sldId id="630" r:id="rId15"/>
    <p:sldId id="547" r:id="rId16"/>
    <p:sldId id="548" r:id="rId17"/>
    <p:sldId id="552" r:id="rId18"/>
    <p:sldId id="610" r:id="rId19"/>
    <p:sldId id="550" r:id="rId20"/>
    <p:sldId id="551" r:id="rId21"/>
    <p:sldId id="601" r:id="rId22"/>
    <p:sldId id="602" r:id="rId23"/>
    <p:sldId id="553" r:id="rId24"/>
    <p:sldId id="554" r:id="rId25"/>
    <p:sldId id="555" r:id="rId26"/>
    <p:sldId id="556" r:id="rId27"/>
    <p:sldId id="626" r:id="rId28"/>
    <p:sldId id="557" r:id="rId29"/>
    <p:sldId id="559" r:id="rId30"/>
    <p:sldId id="560" r:id="rId31"/>
    <p:sldId id="558" r:id="rId32"/>
    <p:sldId id="625" r:id="rId33"/>
    <p:sldId id="561" r:id="rId34"/>
    <p:sldId id="566" r:id="rId35"/>
    <p:sldId id="568" r:id="rId36"/>
    <p:sldId id="580" r:id="rId37"/>
    <p:sldId id="603" r:id="rId38"/>
    <p:sldId id="604" r:id="rId39"/>
    <p:sldId id="581" r:id="rId40"/>
    <p:sldId id="569" r:id="rId41"/>
    <p:sldId id="572" r:id="rId42"/>
    <p:sldId id="574" r:id="rId43"/>
    <p:sldId id="606" r:id="rId44"/>
    <p:sldId id="607" r:id="rId45"/>
    <p:sldId id="608" r:id="rId46"/>
    <p:sldId id="582" r:id="rId47"/>
    <p:sldId id="627" r:id="rId48"/>
    <p:sldId id="628" r:id="rId49"/>
    <p:sldId id="575" r:id="rId50"/>
    <p:sldId id="576" r:id="rId51"/>
    <p:sldId id="605" r:id="rId52"/>
    <p:sldId id="584" r:id="rId53"/>
    <p:sldId id="583" r:id="rId54"/>
    <p:sldId id="585" r:id="rId55"/>
    <p:sldId id="586" r:id="rId56"/>
    <p:sldId id="588" r:id="rId57"/>
    <p:sldId id="590" r:id="rId58"/>
    <p:sldId id="591" r:id="rId59"/>
    <p:sldId id="592" r:id="rId60"/>
    <p:sldId id="593" r:id="rId61"/>
    <p:sldId id="597" r:id="rId62"/>
    <p:sldId id="594" r:id="rId63"/>
    <p:sldId id="598" r:id="rId64"/>
    <p:sldId id="599" r:id="rId65"/>
    <p:sldId id="629" r:id="rId66"/>
    <p:sldId id="611" r:id="rId67"/>
    <p:sldId id="623" r:id="rId68"/>
    <p:sldId id="612" r:id="rId69"/>
    <p:sldId id="613" r:id="rId70"/>
    <p:sldId id="621" r:id="rId71"/>
    <p:sldId id="622" r:id="rId72"/>
    <p:sldId id="614" r:id="rId73"/>
    <p:sldId id="615" r:id="rId74"/>
    <p:sldId id="624" r:id="rId75"/>
    <p:sldId id="616" r:id="rId76"/>
    <p:sldId id="618" r:id="rId77"/>
    <p:sldId id="619" r:id="rId78"/>
    <p:sldId id="620" r:id="rId79"/>
    <p:sldId id="27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  <a:srgbClr val="002147"/>
    <a:srgbClr val="CD3333"/>
    <a:srgbClr val="DCF0F0"/>
    <a:srgbClr val="E3F7EC"/>
    <a:srgbClr val="95AFCA"/>
    <a:srgbClr val="FFB7B7"/>
    <a:srgbClr val="CCD3DA"/>
    <a:srgbClr val="FF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3" autoAdjust="0"/>
    <p:restoredTop sz="92950" autoAdjust="0"/>
  </p:normalViewPr>
  <p:slideViewPr>
    <p:cSldViewPr snapToGrid="0">
      <p:cViewPr>
        <p:scale>
          <a:sx n="68" d="100"/>
          <a:sy n="68" d="100"/>
        </p:scale>
        <p:origin x="835" y="250"/>
      </p:cViewPr>
      <p:guideLst/>
    </p:cSldViewPr>
  </p:slideViewPr>
  <p:outlineViewPr>
    <p:cViewPr>
      <p:scale>
        <a:sx n="33" d="100"/>
        <a:sy n="33" d="100"/>
      </p:scale>
      <p:origin x="0" y="-47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D1F2D-7661-45D6-81AD-5B0F30F5C12E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783ED-19FD-41B1-B46E-1F9C3C123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50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Thanks for having me/giving me the opportunity to talk to you today about some exciting work</a:t>
            </a:r>
          </a:p>
          <a:p>
            <a:pPr marL="228600" indent="-228600">
              <a:buAutoNum type="arabicPeriod"/>
            </a:pPr>
            <a:r>
              <a:rPr lang="en-GB" dirty="0"/>
              <a:t>I’m a PhD student at Oxford, in my final month, under the supervision of Patrick Farrell --- touch wood, I should be submitting my thesis in a month, wherein this work can be found</a:t>
            </a:r>
          </a:p>
          <a:p>
            <a:pPr marL="228600" indent="-228600">
              <a:buAutoNum type="arabicPeriod"/>
            </a:pPr>
            <a:r>
              <a:rPr lang="en-GB" dirty="0"/>
              <a:t>My interests lie primarily in structure-preserving methods for PDEs so I’m not so much in the field, however I discovered the Lorentz problem through my work with UKAEA and I’ve found some interesting applications of my work in this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565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70910-784D-0DBA-74D2-3C1A1D9E7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4039CC-CF99-3264-4735-84E769341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B032CA-BDF0-DF51-61B5-B26C71A69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74AF8-46F6-DB5F-F99B-A84117660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64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79FBA-4DFD-7C6B-44CC-DDA75093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5D6A9F-B918-026D-B832-8C30CAB9D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4CD75D-1175-D338-0F43-55B3AF112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1FD9A-AE04-FB9A-1EFC-2DA268064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836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BE1B-C12F-2145-8294-A2247CBD2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FA7DE1-B85D-B860-4030-DBD91E5DC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85F00-08A0-1A66-56F2-AABC4B027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BEC6A-8D89-E828-B0F5-B86D34403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911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0ECEB-0FFC-E429-9E75-1EA7EF34E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DAA5A-F02C-544C-AAF3-85AF0269B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D388D-E3AF-1582-2F3E-E41E9A860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1D808-95BE-E71F-3548-9B0341E65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095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00EF-B0CF-7D1C-8590-31893AEDA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FDA593-D807-98FB-98B4-EAD56F177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1E59E-75C6-6485-48E1-2C95673C3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17724-A2AB-5F27-F32E-D22BBF035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783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03774-2FFB-C657-4CEC-1FCBF7210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D75F-7B7F-3369-50C2-7FB18F531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113E4-0C7D-F883-952F-670EDCF30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D2F9-9493-6A1E-E06C-179D93312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47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36EA7-7A69-9D58-AFFE-0B00C0182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C4B17-BDC8-8EC1-B35A-E71196032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F556F2-1620-BA95-3284-7501A03BB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AB5AF-B8D0-3F67-A422-F1935CD88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90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we preserve this proof?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927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see what goes wrong with discrete gradient…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073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80DDD-3EE3-36A9-BEB9-90B3C045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94B64-E0B9-0BA2-F6F3-C3339CF73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3A80-4962-B223-BFD6-D23822227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44CED-200D-978C-6772-3153FECFD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105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5BE72-36B6-8AA2-D84B-399AE56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BA2CA-9817-3B2E-E9D1-659B5D178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401B1-2EF9-2761-5117-58DE74C43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In particular, what I’ll be talking about today is magnetic moment stability, i.e. preserving the asymptotic behaviour of the magnetic moment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I’ve been able to repurpose some of my work to tackle this in a way that is (theoretically) uniformly accurate, i.e. works across all timescales, and furthermore relies only on a clever rewriting and discretisation of the equations, and not on the introduction of any fictitious forces or velocities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The way I do this is very general, and could theoretically be extended to adiabatic invariants for other systems, beyond the magnetic moment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In particular, I realise the holy grail here is the preservation of the guiding centre drifts; while the scheme I propose does not preserve these drifts (</a:t>
            </a:r>
            <a:r>
              <a:rPr lang="en-GB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  <a:sym typeface="Wingdings" panose="05000000000000000000" pitchFamily="2" charset="2"/>
              </a:rPr>
              <a:t>)</a:t>
            </a:r>
            <a:r>
              <a:rPr lang="en-GB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the same ideas get you about 70-80% of the way there (as I shall demonstrate at the end!) so this is both completed work that shall appear in my thesis very soon, but also the opening of a new avenue for tackling the problem of asymptotic preservation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So, without further ado…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9B5F-538C-B87E-118C-C2CE169AC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065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C2DD6-2D8D-4B1B-8317-543C0C3C1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6A72D-6C15-D188-4E87-ACEDE09B4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757B7-8742-EEB9-1EC3-373AE6998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BCFED-1F51-9736-DA45-1AFFB5658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841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80843-44E1-C385-4C61-39420E754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804EC0-F5F0-C8E6-C71A-2B7D63D1C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ED6DA-4D15-C584-8210-512A3CD56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8997D-E1B8-B041-7110-41BA3DDEE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513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FADAA-EB40-55AD-7740-6C95C340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37F145-E187-A6A1-ADB1-A830BCA094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1937E-711D-77EF-7826-FA141E3B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4155C-AE07-84C4-F909-DBA561EC1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682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07E4F-C07F-DC00-F8D3-0BF944C41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B9E7CA-F693-C8DB-D46B-37A3B56C5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704C5-3468-5215-09A3-D1E0BD4DA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1DAFF-59CA-220E-18D5-5B26BE35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456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00EE0-8CE8-41C3-82A7-3ED5D8519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D784E-6F6D-BC04-C56E-8A1263EDC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A2BCD-A143-B719-F9EF-82D29183E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58253-1A3D-8B63-B7FF-4116B3318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412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7FF4D-93B0-E9AA-A0C4-4CA9E3DE0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2C99E8-93AC-A797-3809-EAB0B0823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47D74-3E37-2542-4B5A-3CFECB069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9E9A-F8E9-57C0-BADB-7356765C1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506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32C2-7C70-4354-C2A2-2FFE1B36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E90AB-541E-279C-409A-310B061D6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1DBB-A47A-B858-101A-AD08D1B87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446D6-34F4-E81D-B60B-BE17764251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501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D6F35-9C6B-CCA0-7702-39D7FDF7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9B59C-9A82-A2FF-7ECB-279C0CBEB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20BB3-A35D-A22F-1DF7-7481887E7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8524C-8E27-2E3A-514B-88C818278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564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A95A-A52D-D22C-7F10-B486C481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AB0AEA-C2AD-3010-3ADB-31D8AA6B9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CE93A-6E3A-D97B-6F4F-5BD306456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we preserve this proof?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472DC-CB01-9070-1E98-DE608D679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881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000B0-800C-EB51-8D5C-03930E2A0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7BC81-3E02-15B5-4969-588E26CA6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B88050-A1B7-8C38-817B-3F211A6DC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0CEB8-992C-46B3-6F8B-E2C7C282D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13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801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4F105-49B1-2967-59F7-2052E172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FCDE9-057D-7038-EA80-EE72ADAB83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1E2E9-3578-835F-2870-438A8F171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E0690-5CDF-2AD1-8D26-A41672BCD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90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67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762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Everything I say from here can be generalised to arbitrary order in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09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sake of exposition, I’ll be assuming no electric field and a constant-in-time magnetic field (Both of these will of course be relevant when considering the magnetic moment later…)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0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C3C70-9DD6-1F10-3973-D8DAC4B9D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86938-0043-3C87-068D-758CC9420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3A5BC-EB6A-8894-E8AE-B157E9C9E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D5FAA-BF8A-6229-C131-B0BEBF253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133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BAE72-B663-4FFB-BF86-6664A5FC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A5D06-0E80-BB23-CB39-189E1B861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B9B05-CB06-9452-9538-FCCE68233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A8F04-6658-2514-2B8E-5ECBA1738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83ED-19FD-41B1-B46E-1F9C3C123AC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7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048A-BB75-4AFF-AA46-636A9441A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6737A-A0C6-9248-A47E-7A2638D40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29832-9FE6-4FA9-759B-7661E1B3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2DE83-B6E7-7674-9219-7715458C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1B3ED-6C12-1708-D4D4-32FAE030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84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0BD1-131A-3856-DD5A-F157AC87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FCA41-277E-A346-C0FD-8FA28F566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0CE01-A50C-C1BE-FE32-81E3CA6C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A0BC5-D3E5-D72E-AFD1-023762ED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81F47-65AC-9936-5E9A-24B8E7AB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88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FF9F92-D051-0096-1AAA-D8775A8CA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5AB539-A98E-F283-F2E7-C8AEFF27B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CB7E2-F946-E3F5-5F2C-97BB4835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72D6D-6F85-FBDE-A450-C209C713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9973-3D43-5D44-25B0-22D286B3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6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5BDA-D9FA-10ED-E583-D477B027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7D73-3F69-20C8-4CB4-39EB46F7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A2A78-1BAD-8014-E7C0-6EA1EC0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FA690-6A50-0E58-7C5F-E9C6DA21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2C1FF-C7CF-1BFE-0C9C-1567935C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02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B231-134B-146F-CC4A-8E6A4ECB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494E1-C51C-931A-6FF9-373EB7A6B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D507C-BCA6-69C7-CA46-F043F28E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A7B7-C6B2-E3CA-D105-169A20C0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8AB7-F2D2-B146-CF24-CC239C52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39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AFDE-54E6-1462-CCBF-E3B48553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9136A-CD34-BD9E-5A96-AF4DBAE7F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697B9-4127-F756-B6D4-2CC5B6B30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3D61C-E57E-962B-E0CE-E2C19C35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34D7A-B7D9-B3AC-E0CD-9201633A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F60E2-4E64-8662-0508-0F531537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4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76CE-6B1A-76CC-D62C-D114E780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8645-185E-C682-9D35-57BFB0EDF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D36D9-99E6-67A1-2B9A-FA7E0E6A3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AD2C6-397C-20BF-B7F0-F09CE5740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E1A5D0-361A-E375-A62B-AC04F6710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6B017-ED04-6468-FE13-DA2AACAC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56A8D-6678-F22B-F4B7-F3D9936F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70327-EF60-AAAF-B04F-E850D81B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30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BDD4-3DFD-8EC9-F5CA-D9C1B6A7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3E4A6-552B-6FC0-2DC3-FC021DCF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D79E3-5EDE-C6AD-70F6-FB29D598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0DF31-91C4-B863-42F1-BE754F06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03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65BA5-1676-2169-6DAB-5E8BA9F64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E7FEE-31AF-783D-5294-AB24885D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D8D1B-EF56-37D6-2BA2-3DF566C8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06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D4E0-E276-0DB5-2D09-911822C4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0BC44-4064-32F1-504D-83417FC6A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3CAE9-E2C3-19E8-E20A-62593785F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35543-54C3-6510-B53D-F227BB76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AC775-F658-EE2D-61F4-A376BBA7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430A2-60E5-01F1-91DE-331A5EE4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7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BDD5-94B4-766F-A7D2-FF88E6D1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74E44-9CC2-3A4C-8FB2-430E0F182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FF125-DA57-36CC-774D-991C0FAB7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9F2DC-D19F-062E-27C4-73A6325D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57A26-3FED-974E-BAED-743D0B8E2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1AB08-E83C-94BF-FB48-0300C848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31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2E7DB0-A7B4-2F22-5622-0ABCED3E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B1ADD-E28B-8E59-7816-46B47D22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B19F-B37F-070B-1E8E-E1713F697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B4DCF-DC1F-4BF6-A727-61E6882DC113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2FEF8-0978-3905-E5AE-F40B1B8AE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EB5A4-91EC-1179-A6B4-2DA0F17D6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76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12" Type="http://schemas.openxmlformats.org/officeDocument/2006/relationships/image" Target="../media/image21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0.png"/><Relationship Id="rId10" Type="http://schemas.openxmlformats.org/officeDocument/2006/relationships/image" Target="../media/image24.svg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10" Type="http://schemas.openxmlformats.org/officeDocument/2006/relationships/image" Target="../media/image24.svg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image" Target="../media/image200.png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24.svg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8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jpeg"/><Relationship Id="rId3" Type="http://schemas.openxmlformats.org/officeDocument/2006/relationships/image" Target="../media/image200.png"/><Relationship Id="rId7" Type="http://schemas.openxmlformats.org/officeDocument/2006/relationships/image" Target="../media/image28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130.png"/><Relationship Id="rId1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00.png"/><Relationship Id="rId5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5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52.png"/><Relationship Id="rId5" Type="http://schemas.openxmlformats.org/officeDocument/2006/relationships/image" Target="../media/image39.png"/><Relationship Id="rId10" Type="http://schemas.openxmlformats.org/officeDocument/2006/relationships/image" Target="../media/image51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54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52.png"/><Relationship Id="rId5" Type="http://schemas.openxmlformats.org/officeDocument/2006/relationships/image" Target="../media/image32.png"/><Relationship Id="rId10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36.png"/><Relationship Id="rId4" Type="http://schemas.openxmlformats.org/officeDocument/2006/relationships/image" Target="../media/image2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8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12" Type="http://schemas.openxmlformats.org/officeDocument/2006/relationships/image" Target="../media/image5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9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52.png"/><Relationship Id="rId1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38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9.png"/><Relationship Id="rId3" Type="http://schemas.openxmlformats.org/officeDocument/2006/relationships/image" Target="../media/image60.png"/><Relationship Id="rId7" Type="http://schemas.openxmlformats.org/officeDocument/2006/relationships/image" Target="../media/image41.png"/><Relationship Id="rId12" Type="http://schemas.openxmlformats.org/officeDocument/2006/relationships/image" Target="../media/image8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830.png"/><Relationship Id="rId5" Type="http://schemas.openxmlformats.org/officeDocument/2006/relationships/image" Target="../media/image32.png"/><Relationship Id="rId10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60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5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88.png"/><Relationship Id="rId9" Type="http://schemas.openxmlformats.org/officeDocument/2006/relationships/image" Target="../media/image830.png"/><Relationship Id="rId1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72.png"/><Relationship Id="rId7" Type="http://schemas.openxmlformats.org/officeDocument/2006/relationships/image" Target="../media/image10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07.png"/><Relationship Id="rId4" Type="http://schemas.openxmlformats.org/officeDocument/2006/relationships/image" Target="../media/image104.png"/><Relationship Id="rId9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AFDB-E890-43F3-8BA4-2E07DDCFC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6A0815B-00E9-4625-1880-5DAC0CD3B5AF}"/>
              </a:ext>
            </a:extLst>
          </p:cNvPr>
          <p:cNvSpPr/>
          <p:nvPr/>
        </p:nvSpPr>
        <p:spPr>
          <a:xfrm>
            <a:off x="7527374" y="3606503"/>
            <a:ext cx="2710124" cy="27101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3EE3470D-0A72-04C6-271E-87724A85C3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C2636D-C03B-4705-27CD-E81EE22F7C23}"/>
              </a:ext>
            </a:extLst>
          </p:cNvPr>
          <p:cNvSpPr txBox="1"/>
          <p:nvPr/>
        </p:nvSpPr>
        <p:spPr>
          <a:xfrm>
            <a:off x="619760" y="751344"/>
            <a:ext cx="7210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AN ARBITRARY-ORDER ENERGY– AND MAGNETIC MOMENT–STABLE INTEGRATOR FOR CHARGED PARTICLES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C1F905-F6B3-98F5-4BC8-37913D55FC26}"/>
              </a:ext>
            </a:extLst>
          </p:cNvPr>
          <p:cNvSpPr txBox="1"/>
          <p:nvPr/>
        </p:nvSpPr>
        <p:spPr>
          <a:xfrm>
            <a:off x="619760" y="3152002"/>
            <a:ext cx="904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Boris Andrews</a:t>
            </a:r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 | Patrick Farrell</a:t>
            </a:r>
          </a:p>
          <a:p>
            <a:r>
              <a:rPr lang="en-GB" sz="2400" i="1" dirty="0" err="1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CHaRMNET</a:t>
            </a:r>
            <a:r>
              <a:rPr lang="en-GB" sz="2400" i="1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 Self-Consistency Group seminar</a:t>
            </a:r>
          </a:p>
          <a:p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June 3</a:t>
            </a:r>
            <a:r>
              <a:rPr lang="en-GB" sz="2400" baseline="30000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rd</a:t>
            </a:r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30326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1A9BD-568D-4740-17E9-E30A03EB7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E3BF0F2-E49C-D13D-70ED-A3C4DF112833}"/>
              </a:ext>
            </a:extLst>
          </p:cNvPr>
          <p:cNvGrpSpPr/>
          <p:nvPr/>
        </p:nvGrpSpPr>
        <p:grpSpPr>
          <a:xfrm>
            <a:off x="504496" y="420414"/>
            <a:ext cx="7031421" cy="3620096"/>
            <a:chOff x="388417" y="3108396"/>
            <a:chExt cx="7523645" cy="3620096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2F94E33D-3D96-71D2-CD4F-6DE5AE742366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(Poisson system)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107439F8-89E5-2E19-21E4-8E23D2238084}"/>
                </a:ext>
              </a:extLst>
            </p:cNvPr>
            <p:cNvSpPr/>
            <p:nvPr/>
          </p:nvSpPr>
          <p:spPr>
            <a:xfrm rot="10800000">
              <a:off x="388418" y="6116981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C81E25-F235-8631-A756-CC0423721DF4}"/>
                </a:ext>
              </a:extLst>
            </p:cNvPr>
            <p:cNvSpPr/>
            <p:nvPr/>
          </p:nvSpPr>
          <p:spPr>
            <a:xfrm>
              <a:off x="388417" y="3719905"/>
              <a:ext cx="7523644" cy="2397078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E1328A-365C-E81D-A423-3C162172C7A0}"/>
              </a:ext>
            </a:extLst>
          </p:cNvPr>
          <p:cNvSpPr/>
          <p:nvPr/>
        </p:nvSpPr>
        <p:spPr>
          <a:xfrm>
            <a:off x="504492" y="3153339"/>
            <a:ext cx="4025466" cy="813816"/>
          </a:xfrm>
          <a:prstGeom prst="roundRect">
            <a:avLst>
              <a:gd name="adj" fmla="val 44359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CE4E2-1B28-D9F3-FCEE-6ADAAC1D59EE}"/>
                  </a:ext>
                </a:extLst>
              </p:cNvPr>
              <p:cNvSpPr txBox="1"/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b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 err="1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s.t.</a:t>
                </a:r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for: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Skew-symmetric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(Poisson matrix)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(Hamiltonian)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CE4E2-1B28-D9F3-FCEE-6ADAAC1D5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blipFill>
                <a:blip r:embed="rId2"/>
                <a:stretch>
                  <a:fillRect l="-1348" b="-4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3887B3-5BD6-D6A1-D6B4-E9B41B3BB251}"/>
              </a:ext>
            </a:extLst>
          </p:cNvPr>
          <p:cNvCxnSpPr>
            <a:cxnSpLocks/>
          </p:cNvCxnSpPr>
          <p:nvPr/>
        </p:nvCxnSpPr>
        <p:spPr>
          <a:xfrm flipH="1">
            <a:off x="4666593" y="3563425"/>
            <a:ext cx="472965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5FD52F-2D5D-F30C-76D5-0CBBF84D291F}"/>
              </a:ext>
            </a:extLst>
          </p:cNvPr>
          <p:cNvSpPr txBox="1"/>
          <p:nvPr/>
        </p:nvSpPr>
        <p:spPr>
          <a:xfrm>
            <a:off x="8492358" y="3220404"/>
            <a:ext cx="3445300" cy="58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  <a:ea typeface="Cambria Math" panose="02040503050406030204" pitchFamily="18" charset="0"/>
              </a:rPr>
              <a:t>Conserved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BEA5B7-22B8-AB31-F7BC-1D3C6A806A41}"/>
                  </a:ext>
                </a:extLst>
              </p:cNvPr>
              <p:cNvSpPr txBox="1"/>
              <p:nvPr/>
            </p:nvSpPr>
            <p:spPr>
              <a:xfrm>
                <a:off x="0" y="4415781"/>
                <a:ext cx="12192000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nary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BEA5B7-22B8-AB31-F7BC-1D3C6A806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5781"/>
                <a:ext cx="12192000" cy="871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54EF1A-59FC-9B32-FED3-75F167699B55}"/>
              </a:ext>
            </a:extLst>
          </p:cNvPr>
          <p:cNvSpPr/>
          <p:nvPr/>
        </p:nvSpPr>
        <p:spPr>
          <a:xfrm>
            <a:off x="7031421" y="4415777"/>
            <a:ext cx="4445876" cy="87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68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E038-1C36-A47A-1C8C-020A36E71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ADA5E45-248B-CD0B-9C69-66AFA8420A93}"/>
              </a:ext>
            </a:extLst>
          </p:cNvPr>
          <p:cNvGrpSpPr/>
          <p:nvPr/>
        </p:nvGrpSpPr>
        <p:grpSpPr>
          <a:xfrm>
            <a:off x="504496" y="420414"/>
            <a:ext cx="7031421" cy="3620096"/>
            <a:chOff x="388417" y="3108396"/>
            <a:chExt cx="7523645" cy="3620096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2D645304-6D74-3AA1-BE2D-7B0E0484DFCD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(Poisson system)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BA2DBCD7-3020-0D3B-3B78-EDD82A699E00}"/>
                </a:ext>
              </a:extLst>
            </p:cNvPr>
            <p:cNvSpPr/>
            <p:nvPr/>
          </p:nvSpPr>
          <p:spPr>
            <a:xfrm rot="10800000">
              <a:off x="388418" y="6116981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5ED53D-9E4F-C19C-6B8E-3CB481F965BC}"/>
                </a:ext>
              </a:extLst>
            </p:cNvPr>
            <p:cNvSpPr/>
            <p:nvPr/>
          </p:nvSpPr>
          <p:spPr>
            <a:xfrm>
              <a:off x="388417" y="3719905"/>
              <a:ext cx="7523644" cy="2397078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3E9F06-9C3D-250A-2423-CDD0F5F13A38}"/>
              </a:ext>
            </a:extLst>
          </p:cNvPr>
          <p:cNvSpPr/>
          <p:nvPr/>
        </p:nvSpPr>
        <p:spPr>
          <a:xfrm>
            <a:off x="504492" y="3153339"/>
            <a:ext cx="4025466" cy="813816"/>
          </a:xfrm>
          <a:prstGeom prst="roundRect">
            <a:avLst>
              <a:gd name="adj" fmla="val 44359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E9E279-03CE-609D-6188-6CA41C28F0B1}"/>
                  </a:ext>
                </a:extLst>
              </p:cNvPr>
              <p:cNvSpPr txBox="1"/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b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 err="1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s.t.</a:t>
                </a:r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for: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Skew-symmetric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(Poisson matrix)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(Hamiltonian)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E9E279-03CE-609D-6188-6CA41C28F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blipFill>
                <a:blip r:embed="rId2"/>
                <a:stretch>
                  <a:fillRect l="-1348" b="-4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E604F1-98F5-C5A4-8836-5DF903E1CCF1}"/>
              </a:ext>
            </a:extLst>
          </p:cNvPr>
          <p:cNvCxnSpPr>
            <a:cxnSpLocks/>
          </p:cNvCxnSpPr>
          <p:nvPr/>
        </p:nvCxnSpPr>
        <p:spPr>
          <a:xfrm flipH="1">
            <a:off x="4666593" y="3563425"/>
            <a:ext cx="472965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159DB-11D1-0CEA-645A-FE287DEDA56A}"/>
              </a:ext>
            </a:extLst>
          </p:cNvPr>
          <p:cNvSpPr txBox="1"/>
          <p:nvPr/>
        </p:nvSpPr>
        <p:spPr>
          <a:xfrm>
            <a:off x="8492358" y="3220404"/>
            <a:ext cx="3445300" cy="58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  <a:ea typeface="Cambria Math" panose="02040503050406030204" pitchFamily="18" charset="0"/>
              </a:rPr>
              <a:t>Conserved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A9023A-E2BC-91E5-F6DD-9FFA040B2CDA}"/>
                  </a:ext>
                </a:extLst>
              </p:cNvPr>
              <p:cNvSpPr txBox="1"/>
              <p:nvPr/>
            </p:nvSpPr>
            <p:spPr>
              <a:xfrm>
                <a:off x="0" y="4415781"/>
                <a:ext cx="12192000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nary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A9023A-E2BC-91E5-F6DD-9FFA040B2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5781"/>
                <a:ext cx="12192000" cy="871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416E2B9-462C-6353-96E9-636632BECC4E}"/>
              </a:ext>
            </a:extLst>
          </p:cNvPr>
          <p:cNvSpPr/>
          <p:nvPr/>
        </p:nvSpPr>
        <p:spPr>
          <a:xfrm>
            <a:off x="10773103" y="4415777"/>
            <a:ext cx="704194" cy="87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86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404CC-80C4-25D2-82C4-99D74B17C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ADE2A-7E74-8D94-F1D6-15C6E7625D23}"/>
              </a:ext>
            </a:extLst>
          </p:cNvPr>
          <p:cNvGrpSpPr/>
          <p:nvPr/>
        </p:nvGrpSpPr>
        <p:grpSpPr>
          <a:xfrm>
            <a:off x="504496" y="420414"/>
            <a:ext cx="7031421" cy="3620096"/>
            <a:chOff x="388417" y="3108396"/>
            <a:chExt cx="7523645" cy="3620096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8BFF7295-4F0E-6F27-60E9-4A32EEC6FD82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(Poisson system)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FB9C329F-5228-A8D8-F6E2-97984315E942}"/>
                </a:ext>
              </a:extLst>
            </p:cNvPr>
            <p:cNvSpPr/>
            <p:nvPr/>
          </p:nvSpPr>
          <p:spPr>
            <a:xfrm rot="10800000">
              <a:off x="388418" y="6116981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1D6545-7B27-FE1E-6A32-CDE7CCA7895D}"/>
                </a:ext>
              </a:extLst>
            </p:cNvPr>
            <p:cNvSpPr/>
            <p:nvPr/>
          </p:nvSpPr>
          <p:spPr>
            <a:xfrm>
              <a:off x="388417" y="3719905"/>
              <a:ext cx="7523644" cy="2397078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8B91A7-E78E-3DBB-E776-5FC3B8CA60F2}"/>
              </a:ext>
            </a:extLst>
          </p:cNvPr>
          <p:cNvSpPr/>
          <p:nvPr/>
        </p:nvSpPr>
        <p:spPr>
          <a:xfrm>
            <a:off x="504492" y="3153339"/>
            <a:ext cx="4025466" cy="813816"/>
          </a:xfrm>
          <a:prstGeom prst="roundRect">
            <a:avLst>
              <a:gd name="adj" fmla="val 44359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DCC13-8D41-11F3-88EC-E3CDBAB3D4B2}"/>
                  </a:ext>
                </a:extLst>
              </p:cNvPr>
              <p:cNvSpPr txBox="1"/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b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 err="1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s.t.</a:t>
                </a:r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for: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Skew-symmetric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(Poisson matrix)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(Hamiltonian)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DCC13-8D41-11F3-88EC-E3CDBAB3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blipFill>
                <a:blip r:embed="rId2"/>
                <a:stretch>
                  <a:fillRect l="-1348" b="-4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9D0EFA-9A46-E637-3026-C6574E44881E}"/>
              </a:ext>
            </a:extLst>
          </p:cNvPr>
          <p:cNvCxnSpPr>
            <a:cxnSpLocks/>
          </p:cNvCxnSpPr>
          <p:nvPr/>
        </p:nvCxnSpPr>
        <p:spPr>
          <a:xfrm flipH="1">
            <a:off x="4666593" y="3563425"/>
            <a:ext cx="472965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D2ED7C-1A1F-A121-9DC0-C9E3CBE1A849}"/>
              </a:ext>
            </a:extLst>
          </p:cNvPr>
          <p:cNvSpPr txBox="1"/>
          <p:nvPr/>
        </p:nvSpPr>
        <p:spPr>
          <a:xfrm>
            <a:off x="8492358" y="3220404"/>
            <a:ext cx="3445300" cy="58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  <a:ea typeface="Cambria Math" panose="02040503050406030204" pitchFamily="18" charset="0"/>
              </a:rPr>
              <a:t>Conserved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28006-CC64-1F15-EEF1-AF48A73B7C6A}"/>
                  </a:ext>
                </a:extLst>
              </p:cNvPr>
              <p:cNvSpPr txBox="1"/>
              <p:nvPr/>
            </p:nvSpPr>
            <p:spPr>
              <a:xfrm>
                <a:off x="0" y="4415781"/>
                <a:ext cx="12192000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nary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28006-CC64-1F15-EEF1-AF48A73B7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5781"/>
                <a:ext cx="12192000" cy="871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B99CCE-77D7-B6DE-248F-8E441BA97D29}"/>
                  </a:ext>
                </a:extLst>
              </p:cNvPr>
              <p:cNvSpPr txBox="1"/>
              <p:nvPr/>
            </p:nvSpPr>
            <p:spPr>
              <a:xfrm>
                <a:off x="0" y="5453592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Not all numerical integrators conserve energy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  <a:p>
                <a:pPr algn="ctr"/>
                <a:r>
                  <a: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⚠️ IN PARTICULAR… ⚠️</a:t>
                </a:r>
              </a:p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Symplectic integrators </a:t>
                </a:r>
                <a:r>
                  <a: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only </a:t>
                </a:r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conserve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is </a:t>
                </a:r>
                <a:r>
                  <a: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quadratic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B99CCE-77D7-B6DE-248F-8E441BA9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53592"/>
                <a:ext cx="12192000" cy="1107996"/>
              </a:xfrm>
              <a:prstGeom prst="rect">
                <a:avLst/>
              </a:prstGeom>
              <a:blipFill>
                <a:blip r:embed="rId4"/>
                <a:stretch>
                  <a:fillRect t="-8840" b="-160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4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0603-1358-31.8217889">
            <a:hlinkClick r:id="" action="ppaction://media"/>
            <a:extLst>
              <a:ext uri="{FF2B5EF4-FFF2-40B4-BE49-F238E27FC236}">
                <a16:creationId xmlns:a16="http://schemas.microsoft.com/office/drawing/2014/main" id="{F2B8DD78-0089-2FCA-EFE6-BE1BE0305E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4962" y="343284"/>
            <a:ext cx="7390538" cy="44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1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50603-1359-50.2754669">
            <a:hlinkClick r:id="" action="ppaction://media"/>
            <a:extLst>
              <a:ext uri="{FF2B5EF4-FFF2-40B4-BE49-F238E27FC236}">
                <a16:creationId xmlns:a16="http://schemas.microsoft.com/office/drawing/2014/main" id="{07F543FB-A7B7-52C7-CF0B-0A807BE17C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564" b="-1"/>
          <a:stretch/>
        </p:blipFill>
        <p:spPr>
          <a:xfrm>
            <a:off x="2381286" y="343284"/>
            <a:ext cx="7429427" cy="4301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BA840F-E879-B975-A695-92602A5456BF}"/>
              </a:ext>
            </a:extLst>
          </p:cNvPr>
          <p:cNvSpPr txBox="1"/>
          <p:nvPr/>
        </p:nvSpPr>
        <p:spPr>
          <a:xfrm>
            <a:off x="0" y="5230878"/>
            <a:ext cx="12192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Let’s construct an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energy-conserving integrator</a:t>
            </a: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!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To do that, let’s start from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explicit/forward Euler</a:t>
            </a: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515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18DF9-C5F5-D6FA-9EA1-A565365DE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E797DB8-4C8E-AB95-B97B-199862FE946D}"/>
              </a:ext>
            </a:extLst>
          </p:cNvPr>
          <p:cNvGrpSpPr/>
          <p:nvPr/>
        </p:nvGrpSpPr>
        <p:grpSpPr>
          <a:xfrm>
            <a:off x="504496" y="420414"/>
            <a:ext cx="4719965" cy="2608476"/>
            <a:chOff x="504496" y="420414"/>
            <a:chExt cx="4719965" cy="26084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987729-D40A-5F18-7D5A-DC0E87EC1988}"/>
                </a:ext>
              </a:extLst>
            </p:cNvPr>
            <p:cNvGrpSpPr/>
            <p:nvPr/>
          </p:nvGrpSpPr>
          <p:grpSpPr>
            <a:xfrm>
              <a:off x="504496" y="420414"/>
              <a:ext cx="4719965" cy="2608476"/>
              <a:chOff x="388417" y="3108396"/>
              <a:chExt cx="6091642" cy="2608476"/>
            </a:xfrm>
          </p:grpSpPr>
          <p:sp>
            <p:nvSpPr>
              <p:cNvPr id="30" name="Rectangle: Top Corners Rounded 29">
                <a:extLst>
                  <a:ext uri="{FF2B5EF4-FFF2-40B4-BE49-F238E27FC236}">
                    <a16:creationId xmlns:a16="http://schemas.microsoft.com/office/drawing/2014/main" id="{3F1418FB-5A11-7F39-AA64-11BABB4FFD51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#1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(Explicit Euler)</a:t>
                </a:r>
              </a:p>
            </p:txBody>
          </p:sp>
          <p:sp>
            <p:nvSpPr>
              <p:cNvPr id="31" name="Rectangle: Top Corners Rounded 30">
                <a:extLst>
                  <a:ext uri="{FF2B5EF4-FFF2-40B4-BE49-F238E27FC236}">
                    <a16:creationId xmlns:a16="http://schemas.microsoft.com/office/drawing/2014/main" id="{1296B23E-180E-8E0F-657A-45E59FE4C6B4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15E2A7-DC0C-EFB6-5AD0-F6F7C77D6A2E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D063FB8-1AA4-5718-5DAD-D9023051CDD0}"/>
                    </a:ext>
                  </a:extLst>
                </p:cNvPr>
                <p:cNvSpPr txBox="1"/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D063FB8-1AA4-5718-5DAD-D9023051CD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blipFill>
                  <a:blip r:embed="rId2"/>
                  <a:stretch>
                    <a:fillRect l="-1984" b="-237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DE0D80-89ED-D0D8-630D-3FCB257D5919}"/>
                    </a:ext>
                  </a:extLst>
                </p:cNvPr>
                <p:cNvSpPr txBox="1"/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DE0D80-89ED-D0D8-630D-3FCB257D5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8EE0D5-9A8C-F858-EFFA-6BE012AB8186}"/>
                  </a:ext>
                </a:extLst>
              </p:cNvPr>
              <p:cNvSpPr txBox="1"/>
              <p:nvPr/>
            </p:nvSpPr>
            <p:spPr>
              <a:xfrm>
                <a:off x="1214120" y="3487020"/>
                <a:ext cx="6329474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8EE0D5-9A8C-F858-EFFA-6BE012AB8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20" y="3487020"/>
                <a:ext cx="6329474" cy="871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44F7F4-9D5F-6AA7-EEBD-43B538A7BA04}"/>
                  </a:ext>
                </a:extLst>
              </p:cNvPr>
              <p:cNvSpPr txBox="1"/>
              <p:nvPr/>
            </p:nvSpPr>
            <p:spPr>
              <a:xfrm>
                <a:off x="3435643" y="4358349"/>
                <a:ext cx="7748954" cy="943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44F7F4-9D5F-6AA7-EEBD-43B538A7B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643" y="4358349"/>
                <a:ext cx="7748954" cy="9435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CB905B-FC61-A0D4-01F8-EC62462AE4B7}"/>
                  </a:ext>
                </a:extLst>
              </p:cNvPr>
              <p:cNvSpPr txBox="1"/>
              <p:nvPr/>
            </p:nvSpPr>
            <p:spPr>
              <a:xfrm>
                <a:off x="5138829" y="5302687"/>
                <a:ext cx="6369130" cy="943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CB905B-FC61-A0D4-01F8-EC62462AE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29" y="5302687"/>
                <a:ext cx="6369130" cy="9435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130DEDBC-8AF2-9929-5450-0D077A27BD21}"/>
              </a:ext>
            </a:extLst>
          </p:cNvPr>
          <p:cNvSpPr/>
          <p:nvPr/>
        </p:nvSpPr>
        <p:spPr>
          <a:xfrm>
            <a:off x="9462052" y="5301877"/>
            <a:ext cx="1060174" cy="104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BBE9E52-F488-A36A-6217-AE6F96AAFDE1}"/>
              </a:ext>
            </a:extLst>
          </p:cNvPr>
          <p:cNvGrpSpPr/>
          <p:nvPr/>
        </p:nvGrpSpPr>
        <p:grpSpPr>
          <a:xfrm>
            <a:off x="5994398" y="420414"/>
            <a:ext cx="5693105" cy="2608476"/>
            <a:chOff x="504496" y="420414"/>
            <a:chExt cx="5693105" cy="260847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2F65B60-794D-B664-A023-B25FF0A74D5D}"/>
                </a:ext>
              </a:extLst>
            </p:cNvPr>
            <p:cNvGrpSpPr/>
            <p:nvPr/>
          </p:nvGrpSpPr>
          <p:grpSpPr>
            <a:xfrm>
              <a:off x="504496" y="420414"/>
              <a:ext cx="5693105" cy="2608476"/>
              <a:chOff x="388417" y="3108396"/>
              <a:chExt cx="6091642" cy="2608476"/>
            </a:xfrm>
          </p:grpSpPr>
          <p:sp>
            <p:nvSpPr>
              <p:cNvPr id="46" name="Rectangle: Top Corners Rounded 45">
                <a:extLst>
                  <a:ext uri="{FF2B5EF4-FFF2-40B4-BE49-F238E27FC236}">
                    <a16:creationId xmlns:a16="http://schemas.microsoft.com/office/drawing/2014/main" id="{1AD9BD1F-2D6F-1E1C-068E-050DF008DD40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#2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(Mean-value discrete gradient)</a:t>
                </a:r>
              </a:p>
            </p:txBody>
          </p:sp>
          <p:sp>
            <p:nvSpPr>
              <p:cNvPr id="47" name="Rectangle: Top Corners Rounded 46">
                <a:extLst>
                  <a:ext uri="{FF2B5EF4-FFF2-40B4-BE49-F238E27FC236}">
                    <a16:creationId xmlns:a16="http://schemas.microsoft.com/office/drawing/2014/main" id="{2D2123AE-CCBA-CA2D-7F3B-765E6BE2F72B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0312571-C6B0-E93D-E494-8354525A1615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F19FEC8-D1DE-2E78-98A6-FBE6345360E7}"/>
                    </a:ext>
                  </a:extLst>
                </p:cNvPr>
                <p:cNvSpPr txBox="1"/>
                <p:nvPr/>
              </p:nvSpPr>
              <p:spPr>
                <a:xfrm>
                  <a:off x="617541" y="1112904"/>
                  <a:ext cx="5580060" cy="594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F19FEC8-D1DE-2E78-98A6-FBE634536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112904"/>
                  <a:ext cx="5580060" cy="594265"/>
                </a:xfrm>
                <a:prstGeom prst="rect">
                  <a:avLst/>
                </a:prstGeom>
                <a:blipFill>
                  <a:blip r:embed="rId7"/>
                  <a:stretch>
                    <a:fillRect l="-1749" b="-237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B79B2B2-A720-69D5-CD31-66616E4AA9A2}"/>
                    </a:ext>
                  </a:extLst>
                </p:cNvPr>
                <p:cNvSpPr txBox="1"/>
                <p:nvPr/>
              </p:nvSpPr>
              <p:spPr>
                <a:xfrm>
                  <a:off x="668863" y="1887735"/>
                  <a:ext cx="5113870" cy="9636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  <m:d>
                              <m:d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B79B2B2-A720-69D5-CD31-66616E4AA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63" y="1887735"/>
                  <a:ext cx="5113870" cy="9636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Graphic 9" descr="Thumbs Down with solid fill">
            <a:extLst>
              <a:ext uri="{FF2B5EF4-FFF2-40B4-BE49-F238E27FC236}">
                <a16:creationId xmlns:a16="http://schemas.microsoft.com/office/drawing/2014/main" id="{736AA47D-B68B-2DD8-DA48-072969F4F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8327" y="3453686"/>
            <a:ext cx="2049580" cy="20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5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EBF43-0415-CCAF-70EE-3D2B7482C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A974739-4747-1193-4622-F1CDEDE123CE}"/>
              </a:ext>
            </a:extLst>
          </p:cNvPr>
          <p:cNvGrpSpPr/>
          <p:nvPr/>
        </p:nvGrpSpPr>
        <p:grpSpPr>
          <a:xfrm>
            <a:off x="1210035" y="3487020"/>
            <a:ext cx="9771929" cy="2759195"/>
            <a:chOff x="1110761" y="3487020"/>
            <a:chExt cx="9771929" cy="2759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A63068F-41D5-D4CD-1007-F8CAC649792D}"/>
                    </a:ext>
                  </a:extLst>
                </p:cNvPr>
                <p:cNvSpPr txBox="1"/>
                <p:nvPr/>
              </p:nvSpPr>
              <p:spPr>
                <a:xfrm>
                  <a:off x="1110761" y="3487020"/>
                  <a:ext cx="6329474" cy="8713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acc>
                              <m:accPr>
                                <m:chr m:val="̇"/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e>
                            </m:acc>
                          </m:e>
                        </m:nary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acc>
                              <m:accPr>
                                <m:chr m:val="̇"/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A63068F-41D5-D4CD-1007-F8CAC6497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761" y="3487020"/>
                  <a:ext cx="6329474" cy="8713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9F40F-1C60-3B4B-688F-06D6C75E34CE}"/>
                    </a:ext>
                  </a:extLst>
                </p:cNvPr>
                <p:cNvSpPr txBox="1"/>
                <p:nvPr/>
              </p:nvSpPr>
              <p:spPr>
                <a:xfrm>
                  <a:off x="3530832" y="4358349"/>
                  <a:ext cx="7351858" cy="9435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ℋ</m:t>
                                    </m:r>
                                    <m:d>
                                      <m:d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f>
                          <m:f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9F40F-1C60-3B4B-688F-06D6C75E3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832" y="4358349"/>
                  <a:ext cx="7351858" cy="9435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19B1ECE-8591-C5B0-8103-565EA997771B}"/>
                    </a:ext>
                  </a:extLst>
                </p:cNvPr>
                <p:cNvSpPr txBox="1"/>
                <p:nvPr/>
              </p:nvSpPr>
              <p:spPr>
                <a:xfrm>
                  <a:off x="5035470" y="5302687"/>
                  <a:ext cx="5847220" cy="9435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ℋ</m:t>
                                    </m:r>
                                    <m:d>
                                      <m:d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19B1ECE-8591-C5B0-8103-565EA99777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470" y="5302687"/>
                  <a:ext cx="5847220" cy="943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855D3A-108A-D77E-6716-D203E08373BF}"/>
              </a:ext>
            </a:extLst>
          </p:cNvPr>
          <p:cNvGrpSpPr/>
          <p:nvPr/>
        </p:nvGrpSpPr>
        <p:grpSpPr>
          <a:xfrm>
            <a:off x="504496" y="420414"/>
            <a:ext cx="4719965" cy="2608476"/>
            <a:chOff x="504496" y="420414"/>
            <a:chExt cx="4719965" cy="26084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F6C498C-DE36-466D-C623-E564D29BEE3B}"/>
                </a:ext>
              </a:extLst>
            </p:cNvPr>
            <p:cNvGrpSpPr/>
            <p:nvPr/>
          </p:nvGrpSpPr>
          <p:grpSpPr>
            <a:xfrm>
              <a:off x="504496" y="420414"/>
              <a:ext cx="4719965" cy="2608476"/>
              <a:chOff x="388417" y="3108396"/>
              <a:chExt cx="6091642" cy="2608476"/>
            </a:xfrm>
          </p:grpSpPr>
          <p:sp>
            <p:nvSpPr>
              <p:cNvPr id="19" name="Rectangle: Top Corners Rounded 18">
                <a:extLst>
                  <a:ext uri="{FF2B5EF4-FFF2-40B4-BE49-F238E27FC236}">
                    <a16:creationId xmlns:a16="http://schemas.microsoft.com/office/drawing/2014/main" id="{35B8D9ED-F829-AF92-F347-212B930B38F4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#1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(Explicit Euler)</a:t>
                </a:r>
              </a:p>
            </p:txBody>
          </p:sp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CE14F7AE-9145-84C1-AB94-E7282D56CB1B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6BBE31-1DCD-13F3-2C01-CD952185AFB5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9BFF84A-C088-E542-6801-B2F236A2618C}"/>
                    </a:ext>
                  </a:extLst>
                </p:cNvPr>
                <p:cNvSpPr txBox="1"/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9BFF84A-C088-E542-6801-B2F236A2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blipFill>
                  <a:blip r:embed="rId5"/>
                  <a:stretch>
                    <a:fillRect l="-1984" b="-237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072D89-FD00-4BE6-0341-8E689C98CF5A}"/>
                    </a:ext>
                  </a:extLst>
                </p:cNvPr>
                <p:cNvSpPr txBox="1"/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072D89-FD00-4BE6-0341-8E689C98C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85EE5C-CC3D-7D00-DEF4-BE5CF81D1F04}"/>
              </a:ext>
            </a:extLst>
          </p:cNvPr>
          <p:cNvGrpSpPr/>
          <p:nvPr/>
        </p:nvGrpSpPr>
        <p:grpSpPr>
          <a:xfrm>
            <a:off x="5994398" y="420414"/>
            <a:ext cx="5693105" cy="2608476"/>
            <a:chOff x="504496" y="420414"/>
            <a:chExt cx="5693105" cy="260847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84B0339-0CFA-F80D-5A65-7B94793FD192}"/>
                </a:ext>
              </a:extLst>
            </p:cNvPr>
            <p:cNvGrpSpPr/>
            <p:nvPr/>
          </p:nvGrpSpPr>
          <p:grpSpPr>
            <a:xfrm>
              <a:off x="504496" y="420414"/>
              <a:ext cx="5693105" cy="2608476"/>
              <a:chOff x="388417" y="3108396"/>
              <a:chExt cx="6091642" cy="2608476"/>
            </a:xfrm>
          </p:grpSpPr>
          <p:sp>
            <p:nvSpPr>
              <p:cNvPr id="27" name="Rectangle: Top Corners Rounded 26">
                <a:extLst>
                  <a:ext uri="{FF2B5EF4-FFF2-40B4-BE49-F238E27FC236}">
                    <a16:creationId xmlns:a16="http://schemas.microsoft.com/office/drawing/2014/main" id="{AA1C8931-51BE-5731-A90E-022DD648F8FB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#2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(Mean-value discrete gradient)</a:t>
                </a:r>
              </a:p>
            </p:txBody>
          </p:sp>
          <p:sp>
            <p:nvSpPr>
              <p:cNvPr id="28" name="Rectangle: Top Corners Rounded 27">
                <a:extLst>
                  <a:ext uri="{FF2B5EF4-FFF2-40B4-BE49-F238E27FC236}">
                    <a16:creationId xmlns:a16="http://schemas.microsoft.com/office/drawing/2014/main" id="{3555FC6D-1A6F-09BE-B6D4-201FCAFB679C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D055C9D-6331-9AFA-7229-5C9F2CC951F8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F154A2-3D59-0D31-F75C-67B8363727ED}"/>
                    </a:ext>
                  </a:extLst>
                </p:cNvPr>
                <p:cNvSpPr txBox="1"/>
                <p:nvPr/>
              </p:nvSpPr>
              <p:spPr>
                <a:xfrm>
                  <a:off x="617541" y="1112904"/>
                  <a:ext cx="5580060" cy="594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F154A2-3D59-0D31-F75C-67B836372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112904"/>
                  <a:ext cx="5580060" cy="594265"/>
                </a:xfrm>
                <a:prstGeom prst="rect">
                  <a:avLst/>
                </a:prstGeom>
                <a:blipFill>
                  <a:blip r:embed="rId7"/>
                  <a:stretch>
                    <a:fillRect l="-1749" b="-237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FBBA4A5-3B91-E4E9-DA78-64518859B52E}"/>
                    </a:ext>
                  </a:extLst>
                </p:cNvPr>
                <p:cNvSpPr txBox="1"/>
                <p:nvPr/>
              </p:nvSpPr>
              <p:spPr>
                <a:xfrm>
                  <a:off x="668863" y="1887735"/>
                  <a:ext cx="5113870" cy="9636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  <m:d>
                              <m:d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FBBA4A5-3B91-E4E9-DA78-64518859B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63" y="1887735"/>
                  <a:ext cx="5113870" cy="9636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5810BF5-5DA8-EC44-70F7-766668C5CB18}"/>
              </a:ext>
            </a:extLst>
          </p:cNvPr>
          <p:cNvSpPr/>
          <p:nvPr/>
        </p:nvSpPr>
        <p:spPr>
          <a:xfrm>
            <a:off x="10260106" y="5288430"/>
            <a:ext cx="1012529" cy="1058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Thumbs up sign with solid fill">
            <a:extLst>
              <a:ext uri="{FF2B5EF4-FFF2-40B4-BE49-F238E27FC236}">
                <a16:creationId xmlns:a16="http://schemas.microsoft.com/office/drawing/2014/main" id="{51417DAC-7C88-C0CD-469F-2CF719F4F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8327" y="2990801"/>
            <a:ext cx="2049580" cy="2049580"/>
          </a:xfrm>
          <a:prstGeom prst="rect">
            <a:avLst/>
          </a:prstGeom>
        </p:spPr>
      </p:pic>
      <p:pic>
        <p:nvPicPr>
          <p:cNvPr id="2" name="Graphic 1" descr="Thumbs Down with solid fill">
            <a:extLst>
              <a:ext uri="{FF2B5EF4-FFF2-40B4-BE49-F238E27FC236}">
                <a16:creationId xmlns:a16="http://schemas.microsoft.com/office/drawing/2014/main" id="{738D8448-DF48-8AE6-F85A-6014C4AF2D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8327" y="3453686"/>
            <a:ext cx="2049580" cy="20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B57E2-76C2-F28C-8830-9F554D98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DAA85D-9E94-0306-3A52-6566C963167B}"/>
              </a:ext>
            </a:extLst>
          </p:cNvPr>
          <p:cNvGrpSpPr/>
          <p:nvPr/>
        </p:nvGrpSpPr>
        <p:grpSpPr>
          <a:xfrm>
            <a:off x="1210035" y="3487020"/>
            <a:ext cx="9771929" cy="2759195"/>
            <a:chOff x="1110761" y="3487020"/>
            <a:chExt cx="9771929" cy="2759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FD252FA-D89E-A16E-F6BC-41A5B5181839}"/>
                    </a:ext>
                  </a:extLst>
                </p:cNvPr>
                <p:cNvSpPr txBox="1"/>
                <p:nvPr/>
              </p:nvSpPr>
              <p:spPr>
                <a:xfrm>
                  <a:off x="1110761" y="3487020"/>
                  <a:ext cx="6329474" cy="8713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acc>
                              <m:accPr>
                                <m:chr m:val="̇"/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e>
                            </m:acc>
                          </m:e>
                        </m:nary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acc>
                              <m:accPr>
                                <m:chr m:val="̇"/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FD252FA-D89E-A16E-F6BC-41A5B51818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761" y="3487020"/>
                  <a:ext cx="6329474" cy="8713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B5FFEF5-CAA4-2D1B-43E3-F23BEACC24EF}"/>
                    </a:ext>
                  </a:extLst>
                </p:cNvPr>
                <p:cNvSpPr txBox="1"/>
                <p:nvPr/>
              </p:nvSpPr>
              <p:spPr>
                <a:xfrm>
                  <a:off x="3530832" y="4358349"/>
                  <a:ext cx="7351858" cy="9435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ℋ</m:t>
                                    </m:r>
                                    <m:d>
                                      <m:d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f>
                          <m:f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B5FFEF5-CAA4-2D1B-43E3-F23BEACC2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832" y="4358349"/>
                  <a:ext cx="7351858" cy="9435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80AECF-B37A-5090-F312-BA04D473CE13}"/>
                    </a:ext>
                  </a:extLst>
                </p:cNvPr>
                <p:cNvSpPr txBox="1"/>
                <p:nvPr/>
              </p:nvSpPr>
              <p:spPr>
                <a:xfrm>
                  <a:off x="5035470" y="5302687"/>
                  <a:ext cx="5847220" cy="9435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ℋ</m:t>
                                    </m:r>
                                    <m:d>
                                      <m:d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80AECF-B37A-5090-F312-BA04D473C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470" y="5302687"/>
                  <a:ext cx="5847220" cy="943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DA31C4-49AB-3078-36D9-DAD05599DC1C}"/>
              </a:ext>
            </a:extLst>
          </p:cNvPr>
          <p:cNvGrpSpPr/>
          <p:nvPr/>
        </p:nvGrpSpPr>
        <p:grpSpPr>
          <a:xfrm>
            <a:off x="504496" y="420414"/>
            <a:ext cx="4719965" cy="2608476"/>
            <a:chOff x="504496" y="420414"/>
            <a:chExt cx="4719965" cy="26084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C0A196-19BE-9FBA-F33F-BF633A8EFBE3}"/>
                </a:ext>
              </a:extLst>
            </p:cNvPr>
            <p:cNvGrpSpPr/>
            <p:nvPr/>
          </p:nvGrpSpPr>
          <p:grpSpPr>
            <a:xfrm>
              <a:off x="504496" y="420414"/>
              <a:ext cx="4719965" cy="2608476"/>
              <a:chOff x="388417" y="3108396"/>
              <a:chExt cx="6091642" cy="2608476"/>
            </a:xfrm>
          </p:grpSpPr>
          <p:sp>
            <p:nvSpPr>
              <p:cNvPr id="19" name="Rectangle: Top Corners Rounded 18">
                <a:extLst>
                  <a:ext uri="{FF2B5EF4-FFF2-40B4-BE49-F238E27FC236}">
                    <a16:creationId xmlns:a16="http://schemas.microsoft.com/office/drawing/2014/main" id="{68B02D31-6824-7369-8333-C437BE639BC0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#1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(Explicit Euler)</a:t>
                </a:r>
              </a:p>
            </p:txBody>
          </p:sp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A91B8E63-45BD-FDC2-D3C7-6E3E866E7502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319F3D7-556E-940A-4BB6-3A4B2B3AE5CF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7FAD56-15B1-306F-B166-C3DA0FE5230E}"/>
                    </a:ext>
                  </a:extLst>
                </p:cNvPr>
                <p:cNvSpPr txBox="1"/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7FAD56-15B1-306F-B166-C3DA0FE52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blipFill>
                  <a:blip r:embed="rId5"/>
                  <a:stretch>
                    <a:fillRect l="-1984" b="-237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2396334-F1B0-A437-514F-5AA426709074}"/>
                    </a:ext>
                  </a:extLst>
                </p:cNvPr>
                <p:cNvSpPr txBox="1"/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2396334-F1B0-A437-514F-5AA4267090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13F55-5721-BD4A-DB54-2BAF86C880B1}"/>
              </a:ext>
            </a:extLst>
          </p:cNvPr>
          <p:cNvGrpSpPr/>
          <p:nvPr/>
        </p:nvGrpSpPr>
        <p:grpSpPr>
          <a:xfrm>
            <a:off x="5994398" y="420414"/>
            <a:ext cx="5693105" cy="2608476"/>
            <a:chOff x="5994398" y="420414"/>
            <a:chExt cx="5693105" cy="260847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CA5F5B-960B-1337-F7CB-EE0670773F2C}"/>
                </a:ext>
              </a:extLst>
            </p:cNvPr>
            <p:cNvGrpSpPr/>
            <p:nvPr/>
          </p:nvGrpSpPr>
          <p:grpSpPr>
            <a:xfrm>
              <a:off x="5994398" y="420414"/>
              <a:ext cx="5693105" cy="2608476"/>
              <a:chOff x="388417" y="3108396"/>
              <a:chExt cx="6091642" cy="2608476"/>
            </a:xfrm>
          </p:grpSpPr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D18F4085-D0DE-1DA3-46AD-BBC52AAAC031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#2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(Mean-value </a:t>
                </a:r>
                <a:r>
                  <a:rPr lang="en-GB" sz="2400" dirty="0">
                    <a:solidFill>
                      <a:srgbClr val="FFB7B7"/>
                    </a:solidFill>
                    <a:latin typeface="Palatino Linotype" panose="02040502050505030304" pitchFamily="18" charset="0"/>
                  </a:rPr>
                  <a:t>discrete gradient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)</a:t>
                </a:r>
              </a:p>
            </p:txBody>
          </p:sp>
          <p:sp>
            <p:nvSpPr>
              <p:cNvPr id="32" name="Rectangle: Top Corners Rounded 31">
                <a:extLst>
                  <a:ext uri="{FF2B5EF4-FFF2-40B4-BE49-F238E27FC236}">
                    <a16:creationId xmlns:a16="http://schemas.microsoft.com/office/drawing/2014/main" id="{763F4F23-0971-78EE-B05D-670AAAEBEDC4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7842357-9B36-1EF0-7E2F-B5242DA96E50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96FA381-1F6E-48A2-A150-9549B9AF96F9}"/>
                </a:ext>
              </a:extLst>
            </p:cNvPr>
            <p:cNvGrpSpPr/>
            <p:nvPr/>
          </p:nvGrpSpPr>
          <p:grpSpPr>
            <a:xfrm>
              <a:off x="9302187" y="1121371"/>
              <a:ext cx="2002422" cy="1856276"/>
              <a:chOff x="9302187" y="1121371"/>
              <a:chExt cx="2002422" cy="18562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7FB016F-F7AE-F49E-1B94-3500A9D286CB}"/>
                  </a:ext>
                </a:extLst>
              </p:cNvPr>
              <p:cNvSpPr/>
              <p:nvPr/>
            </p:nvSpPr>
            <p:spPr>
              <a:xfrm>
                <a:off x="9302187" y="1800568"/>
                <a:ext cx="2002422" cy="1177079"/>
              </a:xfrm>
              <a:prstGeom prst="roundRect">
                <a:avLst>
                  <a:gd name="adj" fmla="val 35181"/>
                </a:avLst>
              </a:prstGeom>
              <a:solidFill>
                <a:srgbClr val="C00000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8AAF359-D295-4A6E-D287-5C1180ABA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992" y="1121371"/>
                <a:ext cx="0" cy="68766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73EBFA5-78A0-8DFD-E01E-84845924024F}"/>
                </a:ext>
              </a:extLst>
            </p:cNvPr>
            <p:cNvGrpSpPr/>
            <p:nvPr/>
          </p:nvGrpSpPr>
          <p:grpSpPr>
            <a:xfrm>
              <a:off x="6107443" y="1112904"/>
              <a:ext cx="5580060" cy="1738493"/>
              <a:chOff x="6107443" y="1112904"/>
              <a:chExt cx="5580060" cy="17384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9FC0D5C-148E-7BF0-8283-A3D3306064E7}"/>
                      </a:ext>
                    </a:extLst>
                  </p:cNvPr>
                  <p:cNvSpPr txBox="1"/>
                  <p:nvPr/>
                </p:nvSpPr>
                <p:spPr>
                  <a:xfrm>
                    <a:off x="6107443" y="1112904"/>
                    <a:ext cx="5580060" cy="5942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GB" sz="2400" b="0" dirty="0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Find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a14:m>
                    <a:r>
                      <a:rPr lang="en-GB" sz="2400" b="1" dirty="0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en-GB" sz="2400" dirty="0" err="1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s.t.</a:t>
                    </a:r>
                    <a:endParaRPr lang="en-GB" sz="2400" i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9FC0D5C-148E-7BF0-8283-A3D3306064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7443" y="1112904"/>
                    <a:ext cx="5580060" cy="5942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49" b="-2371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A0F17DD-2C02-8514-3688-B916D0CDEF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58765" y="1887735"/>
                    <a:ext cx="5113870" cy="9636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GB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GB" sz="24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A0F17DD-2C02-8514-3688-B916D0CDEF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765" y="1887735"/>
                    <a:ext cx="5113870" cy="9636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" name="Graphic 1" descr="Thumbs up sign with solid fill">
            <a:extLst>
              <a:ext uri="{FF2B5EF4-FFF2-40B4-BE49-F238E27FC236}">
                <a16:creationId xmlns:a16="http://schemas.microsoft.com/office/drawing/2014/main" id="{B756C430-4C3E-21B0-29AA-3055AD0603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8327" y="2990801"/>
            <a:ext cx="2049580" cy="20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9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12996-EBE2-CA52-022B-8D0C527F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4D9FD-CA58-00C3-9267-D6DE1C22F5B7}"/>
              </a:ext>
            </a:extLst>
          </p:cNvPr>
          <p:cNvGrpSpPr/>
          <p:nvPr/>
        </p:nvGrpSpPr>
        <p:grpSpPr>
          <a:xfrm>
            <a:off x="1210035" y="3487020"/>
            <a:ext cx="9771929" cy="2759195"/>
            <a:chOff x="1110761" y="3487020"/>
            <a:chExt cx="9771929" cy="2759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11D0A8F-76B0-99E3-98AE-5480DF451D7B}"/>
                    </a:ext>
                  </a:extLst>
                </p:cNvPr>
                <p:cNvSpPr txBox="1"/>
                <p:nvPr/>
              </p:nvSpPr>
              <p:spPr>
                <a:xfrm>
                  <a:off x="1110761" y="3487020"/>
                  <a:ext cx="6329474" cy="8713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acc>
                              <m:accPr>
                                <m:chr m:val="̇"/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e>
                            </m:acc>
                          </m:e>
                        </m:nary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acc>
                              <m:accPr>
                                <m:chr m:val="̇"/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FD252FA-D89E-A16E-F6BC-41A5B51818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761" y="3487020"/>
                  <a:ext cx="6329474" cy="871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BD7934-44B3-33DE-C26F-4807ED28AEFE}"/>
                    </a:ext>
                  </a:extLst>
                </p:cNvPr>
                <p:cNvSpPr txBox="1"/>
                <p:nvPr/>
              </p:nvSpPr>
              <p:spPr>
                <a:xfrm>
                  <a:off x="3530832" y="4358349"/>
                  <a:ext cx="7351858" cy="9435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ℋ</m:t>
                                    </m:r>
                                    <m:d>
                                      <m:d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f>
                          <m:f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B5FFEF5-CAA4-2D1B-43E3-F23BEACC2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832" y="4358349"/>
                  <a:ext cx="7351858" cy="943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6E37A64-4D70-379B-F020-A439E08D6342}"/>
                    </a:ext>
                  </a:extLst>
                </p:cNvPr>
                <p:cNvSpPr txBox="1"/>
                <p:nvPr/>
              </p:nvSpPr>
              <p:spPr>
                <a:xfrm>
                  <a:off x="5035470" y="5302687"/>
                  <a:ext cx="5847220" cy="9435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ℋ</m:t>
                                    </m:r>
                                    <m:d>
                                      <m:d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80AECF-B37A-5090-F312-BA04D473C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470" y="5302687"/>
                  <a:ext cx="5847220" cy="9435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F07BF8-7795-482D-26A1-F8CBDB02FC3E}"/>
              </a:ext>
            </a:extLst>
          </p:cNvPr>
          <p:cNvGrpSpPr/>
          <p:nvPr/>
        </p:nvGrpSpPr>
        <p:grpSpPr>
          <a:xfrm>
            <a:off x="504496" y="420414"/>
            <a:ext cx="4719965" cy="2608476"/>
            <a:chOff x="504496" y="420414"/>
            <a:chExt cx="4719965" cy="26084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51F3AFF-9E9D-9FFA-136F-A0F698F1E687}"/>
                </a:ext>
              </a:extLst>
            </p:cNvPr>
            <p:cNvGrpSpPr/>
            <p:nvPr/>
          </p:nvGrpSpPr>
          <p:grpSpPr>
            <a:xfrm>
              <a:off x="504496" y="420414"/>
              <a:ext cx="4719965" cy="2608476"/>
              <a:chOff x="388417" y="3108396"/>
              <a:chExt cx="6091642" cy="2608476"/>
            </a:xfrm>
          </p:grpSpPr>
          <p:sp>
            <p:nvSpPr>
              <p:cNvPr id="19" name="Rectangle: Top Corners Rounded 18">
                <a:extLst>
                  <a:ext uri="{FF2B5EF4-FFF2-40B4-BE49-F238E27FC236}">
                    <a16:creationId xmlns:a16="http://schemas.microsoft.com/office/drawing/2014/main" id="{21426451-CB54-3839-568A-E24FB83C02B3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#1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(Explicit Euler)</a:t>
                </a:r>
              </a:p>
            </p:txBody>
          </p:sp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4BF3BD94-9FD2-CC13-FA89-4028723FFE97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2BF7E5-1DCA-7630-ADFB-4D92010E663A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67C7573-523B-5481-F6E9-82CA1DAD08D4}"/>
                    </a:ext>
                  </a:extLst>
                </p:cNvPr>
                <p:cNvSpPr txBox="1"/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7FAD56-15B1-306F-B166-C3DA0FE52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blipFill>
                  <a:blip r:embed="rId6"/>
                  <a:stretch>
                    <a:fillRect l="-1984" b="-237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CF8D44A-C20B-C886-2789-53CB08C84B58}"/>
                    </a:ext>
                  </a:extLst>
                </p:cNvPr>
                <p:cNvSpPr txBox="1"/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2396334-F1B0-A437-514F-5AA4267090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AE13C8-BBFF-86FF-209C-9DF5ED96DFF7}"/>
              </a:ext>
            </a:extLst>
          </p:cNvPr>
          <p:cNvGrpSpPr/>
          <p:nvPr/>
        </p:nvGrpSpPr>
        <p:grpSpPr>
          <a:xfrm>
            <a:off x="5994398" y="420414"/>
            <a:ext cx="5693105" cy="2608476"/>
            <a:chOff x="5994398" y="420414"/>
            <a:chExt cx="5693105" cy="260847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82A23A3-5DEA-85C6-2470-AEF5D92B68EE}"/>
                </a:ext>
              </a:extLst>
            </p:cNvPr>
            <p:cNvGrpSpPr/>
            <p:nvPr/>
          </p:nvGrpSpPr>
          <p:grpSpPr>
            <a:xfrm>
              <a:off x="5994398" y="420414"/>
              <a:ext cx="5693105" cy="2608476"/>
              <a:chOff x="388417" y="3108396"/>
              <a:chExt cx="6091642" cy="2608476"/>
            </a:xfrm>
          </p:grpSpPr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EA45EEF0-B064-B3BE-2F7B-5CB5BE131787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#2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(Mean-value </a:t>
                </a:r>
                <a:r>
                  <a:rPr lang="en-GB" sz="2400" dirty="0">
                    <a:solidFill>
                      <a:srgbClr val="FFB7B7"/>
                    </a:solidFill>
                    <a:latin typeface="Palatino Linotype" panose="02040502050505030304" pitchFamily="18" charset="0"/>
                  </a:rPr>
                  <a:t>discrete gradient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)</a:t>
                </a:r>
              </a:p>
            </p:txBody>
          </p:sp>
          <p:sp>
            <p:nvSpPr>
              <p:cNvPr id="32" name="Rectangle: Top Corners Rounded 31">
                <a:extLst>
                  <a:ext uri="{FF2B5EF4-FFF2-40B4-BE49-F238E27FC236}">
                    <a16:creationId xmlns:a16="http://schemas.microsoft.com/office/drawing/2014/main" id="{F7E6BF23-2125-E3A1-D2D7-80C2EEBDB3A6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82395B0-793B-4EB9-0CEB-07804CA8275D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088969-3DE5-CAAA-75C6-9E7A1158613D}"/>
                </a:ext>
              </a:extLst>
            </p:cNvPr>
            <p:cNvGrpSpPr/>
            <p:nvPr/>
          </p:nvGrpSpPr>
          <p:grpSpPr>
            <a:xfrm>
              <a:off x="9302187" y="1121371"/>
              <a:ext cx="2002422" cy="1856276"/>
              <a:chOff x="9302187" y="1121371"/>
              <a:chExt cx="2002422" cy="18562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5D466E-248E-FEE6-40BA-2FE9A1C6332F}"/>
                  </a:ext>
                </a:extLst>
              </p:cNvPr>
              <p:cNvSpPr/>
              <p:nvPr/>
            </p:nvSpPr>
            <p:spPr>
              <a:xfrm>
                <a:off x="9302187" y="1800568"/>
                <a:ext cx="2002422" cy="1177079"/>
              </a:xfrm>
              <a:prstGeom prst="roundRect">
                <a:avLst>
                  <a:gd name="adj" fmla="val 35181"/>
                </a:avLst>
              </a:prstGeom>
              <a:solidFill>
                <a:srgbClr val="C00000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0B698B7-D26D-13AE-C8A3-3D8AD00DCA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992" y="1121371"/>
                <a:ext cx="0" cy="68766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8F028B-D95A-7C78-A224-E0033A5AE6FE}"/>
                </a:ext>
              </a:extLst>
            </p:cNvPr>
            <p:cNvGrpSpPr/>
            <p:nvPr/>
          </p:nvGrpSpPr>
          <p:grpSpPr>
            <a:xfrm>
              <a:off x="6107443" y="1112904"/>
              <a:ext cx="5580060" cy="1738493"/>
              <a:chOff x="6107443" y="1112904"/>
              <a:chExt cx="5580060" cy="17384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352EE08-EA26-C4D5-C202-047216ABD45E}"/>
                      </a:ext>
                    </a:extLst>
                  </p:cNvPr>
                  <p:cNvSpPr txBox="1"/>
                  <p:nvPr/>
                </p:nvSpPr>
                <p:spPr>
                  <a:xfrm>
                    <a:off x="6107443" y="1112904"/>
                    <a:ext cx="5580060" cy="5942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GB" sz="2400" b="0" dirty="0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Find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a14:m>
                    <a:r>
                      <a:rPr lang="en-GB" sz="2400" b="1" dirty="0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en-GB" sz="2400" dirty="0" err="1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s.t.</a:t>
                    </a:r>
                    <a:endParaRPr lang="en-GB" sz="2400" i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9FC0D5C-148E-7BF0-8283-A3D3306064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7443" y="1112904"/>
                    <a:ext cx="5580060" cy="5942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49" b="-2371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A0C4B3D-2D43-9CBB-3A33-96BE2DA0AD8C}"/>
                      </a:ext>
                    </a:extLst>
                  </p:cNvPr>
                  <p:cNvSpPr txBox="1"/>
                  <p:nvPr/>
                </p:nvSpPr>
                <p:spPr>
                  <a:xfrm>
                    <a:off x="6158765" y="1887735"/>
                    <a:ext cx="5113870" cy="9636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GB" sz="2400" b="0" i="1" smtClean="0">
                                  <a:solidFill>
                                    <a:srgbClr val="CD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400" b="0" i="1" smtClean="0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rgbClr val="CD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2400" b="0" i="1" smtClean="0">
                                  <a:solidFill>
                                    <a:srgbClr val="CD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GB" sz="24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A0C4B3D-2D43-9CBB-3A33-96BE2DA0AD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765" y="1887735"/>
                    <a:ext cx="5113870" cy="96366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" name="Graphic 1" descr="Thumbs up sign with solid fill">
            <a:extLst>
              <a:ext uri="{FF2B5EF4-FFF2-40B4-BE49-F238E27FC236}">
                <a16:creationId xmlns:a16="http://schemas.microsoft.com/office/drawing/2014/main" id="{57AAD198-FC9B-803F-E485-FB41D7447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08327" y="2990801"/>
            <a:ext cx="2049580" cy="2049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FCECF5-1694-8137-53DA-50C34A2F47E8}"/>
                  </a:ext>
                </a:extLst>
              </p:cNvPr>
              <p:cNvSpPr txBox="1"/>
              <p:nvPr/>
            </p:nvSpPr>
            <p:spPr>
              <a:xfrm rot="21422562">
                <a:off x="9796081" y="2059031"/>
                <a:ext cx="1149128" cy="666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36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FCECF5-1694-8137-53DA-50C34A2F4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2562">
                <a:off x="9796081" y="2059031"/>
                <a:ext cx="1149128" cy="6667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A6E16F7-8565-E125-0B5B-C3D83A79F455}"/>
              </a:ext>
            </a:extLst>
          </p:cNvPr>
          <p:cNvGrpSpPr/>
          <p:nvPr/>
        </p:nvGrpSpPr>
        <p:grpSpPr>
          <a:xfrm>
            <a:off x="5415279" y="4382932"/>
            <a:ext cx="1890755" cy="1972148"/>
            <a:chOff x="5415279" y="4382932"/>
            <a:chExt cx="1890755" cy="197214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9EED35-32A5-8A5E-FE6A-A3DAD41917C4}"/>
                </a:ext>
              </a:extLst>
            </p:cNvPr>
            <p:cNvSpPr/>
            <p:nvPr/>
          </p:nvSpPr>
          <p:spPr>
            <a:xfrm>
              <a:off x="5415279" y="4382932"/>
              <a:ext cx="1890755" cy="197214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04ED11C-3DE9-FD70-E2FC-765900EE3892}"/>
                    </a:ext>
                  </a:extLst>
                </p:cNvPr>
                <p:cNvSpPr txBox="1"/>
                <p:nvPr/>
              </p:nvSpPr>
              <p:spPr>
                <a:xfrm rot="21422562">
                  <a:off x="5786093" y="4533693"/>
                  <a:ext cx="1149128" cy="6667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sz="3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acc>
                      </m:oMath>
                    </m:oMathPara>
                  </a14:m>
                  <a:endParaRPr lang="en-GB" sz="36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04ED11C-3DE9-FD70-E2FC-765900EE3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22562">
                  <a:off x="5786093" y="4533693"/>
                  <a:ext cx="1149128" cy="6667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853F07E-40FF-8A95-415F-76DFBBE79409}"/>
                    </a:ext>
                  </a:extLst>
                </p:cNvPr>
                <p:cNvSpPr txBox="1"/>
                <p:nvPr/>
              </p:nvSpPr>
              <p:spPr>
                <a:xfrm rot="21422562">
                  <a:off x="5786093" y="5479515"/>
                  <a:ext cx="1149128" cy="6667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sz="3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acc>
                      </m:oMath>
                    </m:oMathPara>
                  </a14:m>
                  <a:endParaRPr lang="en-GB" sz="36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853F07E-40FF-8A95-415F-76DFBBE7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22562">
                  <a:off x="5786093" y="5479515"/>
                  <a:ext cx="1149128" cy="6667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07B6BD-B3BD-E8A2-F665-AD46EA87943C}"/>
              </a:ext>
            </a:extLst>
          </p:cNvPr>
          <p:cNvGrpSpPr/>
          <p:nvPr/>
        </p:nvGrpSpPr>
        <p:grpSpPr>
          <a:xfrm>
            <a:off x="8356809" y="5341143"/>
            <a:ext cx="1890755" cy="943528"/>
            <a:chOff x="8356809" y="5341143"/>
            <a:chExt cx="1890755" cy="9435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BCB232-8D10-8767-EC5B-2D60AC0A7B61}"/>
                </a:ext>
              </a:extLst>
            </p:cNvPr>
            <p:cNvSpPr/>
            <p:nvPr/>
          </p:nvSpPr>
          <p:spPr>
            <a:xfrm>
              <a:off x="8356809" y="5341143"/>
              <a:ext cx="1890755" cy="94352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B50823B-C25A-DCEB-9049-F3D8A6097BE1}"/>
                    </a:ext>
                  </a:extLst>
                </p:cNvPr>
                <p:cNvSpPr txBox="1"/>
                <p:nvPr/>
              </p:nvSpPr>
              <p:spPr>
                <a:xfrm rot="21422562">
                  <a:off x="8727622" y="5484497"/>
                  <a:ext cx="1149128" cy="6667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sz="3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acc>
                      </m:oMath>
                    </m:oMathPara>
                  </a14:m>
                  <a:endParaRPr lang="en-GB" sz="36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B50823B-C25A-DCEB-9049-F3D8A6097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22562">
                  <a:off x="8727622" y="5484497"/>
                  <a:ext cx="1149128" cy="66678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623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71216-FEA1-F4CD-E3E6-667B27CAA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31BC7D4-2749-03C4-C18A-F4F36AAA47C0}"/>
              </a:ext>
            </a:extLst>
          </p:cNvPr>
          <p:cNvGrpSpPr/>
          <p:nvPr/>
        </p:nvGrpSpPr>
        <p:grpSpPr>
          <a:xfrm>
            <a:off x="1210035" y="3487020"/>
            <a:ext cx="9771929" cy="2759195"/>
            <a:chOff x="1110761" y="3487020"/>
            <a:chExt cx="9771929" cy="2759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71CC20-F569-9890-9B77-278ED81DD860}"/>
                    </a:ext>
                  </a:extLst>
                </p:cNvPr>
                <p:cNvSpPr txBox="1"/>
                <p:nvPr/>
              </p:nvSpPr>
              <p:spPr>
                <a:xfrm>
                  <a:off x="1110761" y="3487020"/>
                  <a:ext cx="6329474" cy="8713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acc>
                              <m:accPr>
                                <m:chr m:val="̇"/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e>
                            </m:acc>
                          </m:e>
                        </m:nary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acc>
                              <m:accPr>
                                <m:chr m:val="̇"/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71CC20-F569-9890-9B77-278ED81DD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761" y="3487020"/>
                  <a:ext cx="6329474" cy="8713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BAD914E-3C83-99C6-355C-99F9CA193EDF}"/>
                    </a:ext>
                  </a:extLst>
                </p:cNvPr>
                <p:cNvSpPr txBox="1"/>
                <p:nvPr/>
              </p:nvSpPr>
              <p:spPr>
                <a:xfrm>
                  <a:off x="3530832" y="4358349"/>
                  <a:ext cx="7351858" cy="9435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ℋ</m:t>
                                    </m:r>
                                    <m:d>
                                      <m:d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f>
                          <m:f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BAD914E-3C83-99C6-355C-99F9CA193E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832" y="4358349"/>
                  <a:ext cx="7351858" cy="9435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2B2DBC-8BD2-99CC-79E2-6AB2B29B9E8D}"/>
                    </a:ext>
                  </a:extLst>
                </p:cNvPr>
                <p:cNvSpPr txBox="1"/>
                <p:nvPr/>
              </p:nvSpPr>
              <p:spPr>
                <a:xfrm>
                  <a:off x="5035470" y="5302687"/>
                  <a:ext cx="5847220" cy="9435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ℋ</m:t>
                                    </m:r>
                                    <m:d>
                                      <m:d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2B2DBC-8BD2-99CC-79E2-6AB2B29B9E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470" y="5302687"/>
                  <a:ext cx="5847220" cy="943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B102F6-F3B3-E695-E414-F839667ABB71}"/>
              </a:ext>
            </a:extLst>
          </p:cNvPr>
          <p:cNvGrpSpPr/>
          <p:nvPr/>
        </p:nvGrpSpPr>
        <p:grpSpPr>
          <a:xfrm>
            <a:off x="5415279" y="4382932"/>
            <a:ext cx="1890755" cy="1972148"/>
            <a:chOff x="5415279" y="4382932"/>
            <a:chExt cx="1890755" cy="19721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A84F8DC-1D62-AB71-1A17-988597A45639}"/>
                </a:ext>
              </a:extLst>
            </p:cNvPr>
            <p:cNvSpPr/>
            <p:nvPr/>
          </p:nvSpPr>
          <p:spPr>
            <a:xfrm>
              <a:off x="5415279" y="4382932"/>
              <a:ext cx="1890755" cy="197214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76BE4D0-251D-CD14-EF5C-3684DB9FDCBE}"/>
                    </a:ext>
                  </a:extLst>
                </p:cNvPr>
                <p:cNvSpPr txBox="1"/>
                <p:nvPr/>
              </p:nvSpPr>
              <p:spPr>
                <a:xfrm rot="21422562">
                  <a:off x="5786093" y="4533693"/>
                  <a:ext cx="1149128" cy="6667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sz="3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acc>
                      </m:oMath>
                    </m:oMathPara>
                  </a14:m>
                  <a:endParaRPr lang="en-GB" sz="36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76BE4D0-251D-CD14-EF5C-3684DB9FD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22562">
                  <a:off x="5786093" y="4533693"/>
                  <a:ext cx="1149128" cy="6667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E8804C-2D04-0EEE-F846-695A44BCB7F5}"/>
                    </a:ext>
                  </a:extLst>
                </p:cNvPr>
                <p:cNvSpPr txBox="1"/>
                <p:nvPr/>
              </p:nvSpPr>
              <p:spPr>
                <a:xfrm rot="21422562">
                  <a:off x="5786093" y="5479515"/>
                  <a:ext cx="1149128" cy="6667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sz="3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acc>
                      </m:oMath>
                    </m:oMathPara>
                  </a14:m>
                  <a:endParaRPr lang="en-GB" sz="36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E8804C-2D04-0EEE-F846-695A44BCB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22562">
                  <a:off x="5786093" y="5479515"/>
                  <a:ext cx="1149128" cy="6667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34601D-0F5A-D83F-EB85-10328DC8DB60}"/>
              </a:ext>
            </a:extLst>
          </p:cNvPr>
          <p:cNvGrpSpPr/>
          <p:nvPr/>
        </p:nvGrpSpPr>
        <p:grpSpPr>
          <a:xfrm>
            <a:off x="8356809" y="5341143"/>
            <a:ext cx="1890755" cy="943528"/>
            <a:chOff x="8356809" y="5341143"/>
            <a:chExt cx="1890755" cy="94352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3DF45F-152A-83C3-066A-94FA45B90544}"/>
                </a:ext>
              </a:extLst>
            </p:cNvPr>
            <p:cNvSpPr/>
            <p:nvPr/>
          </p:nvSpPr>
          <p:spPr>
            <a:xfrm>
              <a:off x="8356809" y="5341143"/>
              <a:ext cx="1890755" cy="94352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EB95418-1228-40A7-217C-3159AEE35487}"/>
                    </a:ext>
                  </a:extLst>
                </p:cNvPr>
                <p:cNvSpPr txBox="1"/>
                <p:nvPr/>
              </p:nvSpPr>
              <p:spPr>
                <a:xfrm rot="21422562">
                  <a:off x="8727622" y="5484497"/>
                  <a:ext cx="1149128" cy="6667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sz="3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acc>
                      </m:oMath>
                    </m:oMathPara>
                  </a14:m>
                  <a:endParaRPr lang="en-GB" sz="36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EB95418-1228-40A7-217C-3159AEE35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22562">
                  <a:off x="8727622" y="5484497"/>
                  <a:ext cx="1149128" cy="6667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311B2-D9D0-577C-4450-5B3092AA91F2}"/>
              </a:ext>
            </a:extLst>
          </p:cNvPr>
          <p:cNvGrpSpPr/>
          <p:nvPr/>
        </p:nvGrpSpPr>
        <p:grpSpPr>
          <a:xfrm>
            <a:off x="504496" y="420414"/>
            <a:ext cx="4719965" cy="2608476"/>
            <a:chOff x="504496" y="420414"/>
            <a:chExt cx="4719965" cy="26084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29BD0D3-37C2-1895-E41F-77431A61C8DE}"/>
                </a:ext>
              </a:extLst>
            </p:cNvPr>
            <p:cNvGrpSpPr/>
            <p:nvPr/>
          </p:nvGrpSpPr>
          <p:grpSpPr>
            <a:xfrm>
              <a:off x="504496" y="420414"/>
              <a:ext cx="4719965" cy="2608476"/>
              <a:chOff x="388417" y="3108396"/>
              <a:chExt cx="6091642" cy="2608476"/>
            </a:xfrm>
          </p:grpSpPr>
          <p:sp>
            <p:nvSpPr>
              <p:cNvPr id="19" name="Rectangle: Top Corners Rounded 18">
                <a:extLst>
                  <a:ext uri="{FF2B5EF4-FFF2-40B4-BE49-F238E27FC236}">
                    <a16:creationId xmlns:a16="http://schemas.microsoft.com/office/drawing/2014/main" id="{44721968-E166-B4B0-EBC1-5BB5F8EC716A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#1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(Explicit Euler)</a:t>
                </a:r>
              </a:p>
            </p:txBody>
          </p:sp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E6B46553-1696-5F28-C21C-C95DA971EE67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E98CF1F-5CDE-207C-5317-5E75FB9F8CBC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CF8CFE-B6FE-9B53-C483-FAF5BAF70209}"/>
                    </a:ext>
                  </a:extLst>
                </p:cNvPr>
                <p:cNvSpPr txBox="1"/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CF8CFE-B6FE-9B53-C483-FAF5BAF70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blipFill>
                  <a:blip r:embed="rId8"/>
                  <a:stretch>
                    <a:fillRect l="-1984" b="-237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90AB5BE-14F6-8F8A-13FD-0C9F44596A2A}"/>
                    </a:ext>
                  </a:extLst>
                </p:cNvPr>
                <p:cNvSpPr txBox="1"/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90AB5BE-14F6-8F8A-13FD-0C9F44596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EDCDB0-BF41-B4AA-B8A4-151494441865}"/>
              </a:ext>
            </a:extLst>
          </p:cNvPr>
          <p:cNvGrpSpPr/>
          <p:nvPr/>
        </p:nvGrpSpPr>
        <p:grpSpPr>
          <a:xfrm>
            <a:off x="9089674" y="3470664"/>
            <a:ext cx="2597829" cy="3224079"/>
            <a:chOff x="8999271" y="5004619"/>
            <a:chExt cx="2806515" cy="3483072"/>
          </a:xfrm>
          <a:effectLst>
            <a:glow rad="101600">
              <a:srgbClr val="FFFFFF">
                <a:alpha val="60000"/>
              </a:srgbClr>
            </a:glow>
          </a:effectLst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4D2C5FE8-DA73-B79E-9E62-59024AF2F5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70"/>
            <a:stretch/>
          </p:blipFill>
          <p:spPr bwMode="auto">
            <a:xfrm>
              <a:off x="8999271" y="5004619"/>
              <a:ext cx="2806514" cy="3483072"/>
            </a:xfrm>
            <a:prstGeom prst="flowChartAlternateProcess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DE6B20F-DB2D-249F-FB68-FA27ACF2302F}"/>
                </a:ext>
              </a:extLst>
            </p:cNvPr>
            <p:cNvSpPr txBox="1"/>
            <p:nvPr/>
          </p:nvSpPr>
          <p:spPr>
            <a:xfrm>
              <a:off x="8999272" y="5130528"/>
              <a:ext cx="2806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rPr>
                <a:t>Robert </a:t>
              </a:r>
              <a:r>
                <a:rPr lang="en-GB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rPr>
                <a:t>McLachlan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A1287D-BB46-A3EB-2B6E-6026F7232597}"/>
              </a:ext>
            </a:extLst>
          </p:cNvPr>
          <p:cNvGrpSpPr/>
          <p:nvPr/>
        </p:nvGrpSpPr>
        <p:grpSpPr>
          <a:xfrm>
            <a:off x="5994398" y="420414"/>
            <a:ext cx="3095276" cy="3543981"/>
            <a:chOff x="5994398" y="420414"/>
            <a:chExt cx="3095276" cy="3543981"/>
          </a:xfrm>
        </p:grpSpPr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BFC5D553-44B3-5693-061F-81AD942D9ACE}"/>
                </a:ext>
              </a:extLst>
            </p:cNvPr>
            <p:cNvSpPr/>
            <p:nvPr/>
          </p:nvSpPr>
          <p:spPr>
            <a:xfrm>
              <a:off x="5994398" y="420414"/>
              <a:ext cx="3095276" cy="2601722"/>
            </a:xfrm>
            <a:prstGeom prst="wedgeRoundRectCallout">
              <a:avLst>
                <a:gd name="adj1" fmla="val 78409"/>
                <a:gd name="adj2" fmla="val 144390"/>
                <a:gd name="adj3" fmla="val 16667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C55964-A931-534C-F506-8003A13B47B2}"/>
                </a:ext>
              </a:extLst>
            </p:cNvPr>
            <p:cNvSpPr txBox="1"/>
            <p:nvPr/>
          </p:nvSpPr>
          <p:spPr>
            <a:xfrm rot="3007255">
              <a:off x="8088734" y="3148592"/>
              <a:ext cx="1037340" cy="59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2400" b="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rPr>
                <a:t>(1999)</a:t>
              </a:r>
              <a:endParaRPr lang="en-GB" sz="2400" i="1" dirty="0">
                <a:solidFill>
                  <a:srgbClr val="002147"/>
                </a:solidFill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2B5694-FB3C-65B9-C8F1-334B9529C83F}"/>
              </a:ext>
            </a:extLst>
          </p:cNvPr>
          <p:cNvGrpSpPr/>
          <p:nvPr/>
        </p:nvGrpSpPr>
        <p:grpSpPr>
          <a:xfrm>
            <a:off x="5994398" y="420414"/>
            <a:ext cx="5693105" cy="2608476"/>
            <a:chOff x="5994398" y="420414"/>
            <a:chExt cx="5693105" cy="260847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B15B453-C146-C5B0-D0EB-BD667B4885E0}"/>
                </a:ext>
              </a:extLst>
            </p:cNvPr>
            <p:cNvGrpSpPr/>
            <p:nvPr/>
          </p:nvGrpSpPr>
          <p:grpSpPr>
            <a:xfrm>
              <a:off x="5994398" y="420414"/>
              <a:ext cx="5693105" cy="2608476"/>
              <a:chOff x="388417" y="3108396"/>
              <a:chExt cx="6091642" cy="2608476"/>
            </a:xfrm>
          </p:grpSpPr>
          <p:sp>
            <p:nvSpPr>
              <p:cNvPr id="27" name="Rectangle: Top Corners Rounded 26">
                <a:extLst>
                  <a:ext uri="{FF2B5EF4-FFF2-40B4-BE49-F238E27FC236}">
                    <a16:creationId xmlns:a16="http://schemas.microsoft.com/office/drawing/2014/main" id="{E229B5FF-B3A1-10E4-C868-053F29CFEF09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#2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(Mean-value </a:t>
                </a:r>
                <a:r>
                  <a:rPr lang="en-GB" sz="2400" dirty="0">
                    <a:solidFill>
                      <a:srgbClr val="FFB7B7"/>
                    </a:solidFill>
                    <a:latin typeface="Palatino Linotype" panose="02040502050505030304" pitchFamily="18" charset="0"/>
                  </a:rPr>
                  <a:t>discrete gradient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)</a:t>
                </a:r>
              </a:p>
            </p:txBody>
          </p:sp>
          <p:sp>
            <p:nvSpPr>
              <p:cNvPr id="28" name="Rectangle: Top Corners Rounded 27">
                <a:extLst>
                  <a:ext uri="{FF2B5EF4-FFF2-40B4-BE49-F238E27FC236}">
                    <a16:creationId xmlns:a16="http://schemas.microsoft.com/office/drawing/2014/main" id="{5D2CA4B1-2B80-C048-7419-5DF61D44DC75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73E82A1-7948-8A30-60BA-A19952618C30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3BE68C-F7CB-4FB1-C2D3-82F0FF45FFB2}"/>
                </a:ext>
              </a:extLst>
            </p:cNvPr>
            <p:cNvGrpSpPr/>
            <p:nvPr/>
          </p:nvGrpSpPr>
          <p:grpSpPr>
            <a:xfrm>
              <a:off x="9302187" y="1121371"/>
              <a:ext cx="2002422" cy="1856276"/>
              <a:chOff x="9302187" y="1121371"/>
              <a:chExt cx="2002422" cy="1856276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E970278-9994-DBEE-2C13-821E62D6121D}"/>
                  </a:ext>
                </a:extLst>
              </p:cNvPr>
              <p:cNvSpPr/>
              <p:nvPr/>
            </p:nvSpPr>
            <p:spPr>
              <a:xfrm>
                <a:off x="9302187" y="1800568"/>
                <a:ext cx="2002422" cy="1177079"/>
              </a:xfrm>
              <a:prstGeom prst="roundRect">
                <a:avLst>
                  <a:gd name="adj" fmla="val 35181"/>
                </a:avLst>
              </a:prstGeom>
              <a:solidFill>
                <a:srgbClr val="C00000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BE723D2-D43B-0153-F475-6B4399060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992" y="1121371"/>
                <a:ext cx="0" cy="68766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2884DF-77A1-BB65-F725-B7EC91401541}"/>
                </a:ext>
              </a:extLst>
            </p:cNvPr>
            <p:cNvGrpSpPr/>
            <p:nvPr/>
          </p:nvGrpSpPr>
          <p:grpSpPr>
            <a:xfrm>
              <a:off x="6107443" y="1112904"/>
              <a:ext cx="5580060" cy="1738493"/>
              <a:chOff x="6107443" y="1112904"/>
              <a:chExt cx="5580060" cy="17384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E8822DC-F64D-6D5E-3795-33A98C9364BE}"/>
                      </a:ext>
                    </a:extLst>
                  </p:cNvPr>
                  <p:cNvSpPr txBox="1"/>
                  <p:nvPr/>
                </p:nvSpPr>
                <p:spPr>
                  <a:xfrm>
                    <a:off x="6107443" y="1112904"/>
                    <a:ext cx="5580060" cy="5942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GB" sz="2400" b="0" dirty="0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Find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a14:m>
                    <a:r>
                      <a:rPr lang="en-GB" sz="2400" b="1" dirty="0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en-GB" sz="2400" dirty="0" err="1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s.t.</a:t>
                    </a:r>
                    <a:endParaRPr lang="en-GB" sz="2400" i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E8822DC-F64D-6D5E-3795-33A98C936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7443" y="1112904"/>
                    <a:ext cx="5580060" cy="5942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749" b="-2371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79BD7C-AA25-9BB4-503E-169B74B45C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58765" y="1887735"/>
                    <a:ext cx="5113870" cy="9636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GB" sz="2400" i="1" smtClean="0">
                                  <a:solidFill>
                                    <a:srgbClr val="CD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D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2400" i="1">
                                  <a:solidFill>
                                    <a:srgbClr val="CD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GB" sz="24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79BD7C-AA25-9BB4-503E-169B74B45C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765" y="1887735"/>
                    <a:ext cx="5113870" cy="96366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59E3F-7BFD-1B77-7128-446CB62A7079}"/>
                  </a:ext>
                </a:extLst>
              </p:cNvPr>
              <p:cNvSpPr txBox="1"/>
              <p:nvPr/>
            </p:nvSpPr>
            <p:spPr>
              <a:xfrm rot="21422562">
                <a:off x="9796081" y="2059031"/>
                <a:ext cx="1149128" cy="666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36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59E3F-7BFD-1B77-7128-446CB62A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2562">
                <a:off x="9796081" y="2059031"/>
                <a:ext cx="1149128" cy="6667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22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5A17-CA17-B282-17F8-86AAE720E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EF6C31-DBD7-5659-00C7-ADDC61243615}"/>
              </a:ext>
            </a:extLst>
          </p:cNvPr>
          <p:cNvSpPr/>
          <p:nvPr/>
        </p:nvSpPr>
        <p:spPr>
          <a:xfrm>
            <a:off x="7527374" y="3606503"/>
            <a:ext cx="2710124" cy="27101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9DB479A5-4048-5FCB-8C16-E9FCBC2CC5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E06F75-45AE-2FBD-1E8C-F7EB4B1E0365}"/>
              </a:ext>
            </a:extLst>
          </p:cNvPr>
          <p:cNvSpPr txBox="1"/>
          <p:nvPr/>
        </p:nvSpPr>
        <p:spPr>
          <a:xfrm>
            <a:off x="619760" y="751344"/>
            <a:ext cx="7210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AN ARBITRARY-ORDER ENERGY– AND </a:t>
            </a:r>
            <a:r>
              <a:rPr lang="en-GB" sz="3600" dirty="0">
                <a:solidFill>
                  <a:srgbClr val="FF6565"/>
                </a:solidFill>
                <a:latin typeface="Trade Gothic Next HvyCd" panose="020B0906040303020004" pitchFamily="34" charset="0"/>
              </a:rPr>
              <a:t>MAGNETIC MOMENT–STABLE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INTEGRATOR FOR CHARGED PARTICLES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539AF-65F8-A598-4EFE-E476F8895F09}"/>
              </a:ext>
            </a:extLst>
          </p:cNvPr>
          <p:cNvSpPr txBox="1"/>
          <p:nvPr/>
        </p:nvSpPr>
        <p:spPr>
          <a:xfrm>
            <a:off x="619760" y="3152002"/>
            <a:ext cx="904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Boris Andrews</a:t>
            </a:r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 | Patrick Farrell</a:t>
            </a:r>
          </a:p>
          <a:p>
            <a:r>
              <a:rPr lang="en-GB" sz="2400" i="1" dirty="0" err="1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CHaRMNET</a:t>
            </a:r>
            <a:r>
              <a:rPr lang="en-GB" sz="2400" i="1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 Self-Consistency Group seminar</a:t>
            </a:r>
          </a:p>
          <a:p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June 3</a:t>
            </a:r>
            <a:r>
              <a:rPr lang="en-GB" sz="2400" baseline="30000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rd</a:t>
            </a:r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79560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ED1B7-C9CD-36B2-4C76-94E9E037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3CEE93E-B593-9F2B-D12A-8310D8A2C9FB}"/>
              </a:ext>
            </a:extLst>
          </p:cNvPr>
          <p:cNvGrpSpPr/>
          <p:nvPr/>
        </p:nvGrpSpPr>
        <p:grpSpPr>
          <a:xfrm>
            <a:off x="1210035" y="3487020"/>
            <a:ext cx="9771929" cy="2759195"/>
            <a:chOff x="1110761" y="3487020"/>
            <a:chExt cx="9771929" cy="2759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FD1DEE-D7BC-E288-EEED-6FDAEC7EBFFB}"/>
                    </a:ext>
                  </a:extLst>
                </p:cNvPr>
                <p:cNvSpPr txBox="1"/>
                <p:nvPr/>
              </p:nvSpPr>
              <p:spPr>
                <a:xfrm>
                  <a:off x="1110761" y="3487020"/>
                  <a:ext cx="6329474" cy="8713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acc>
                              <m:accPr>
                                <m:chr m:val="̇"/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e>
                            </m:acc>
                          </m:e>
                        </m:nary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acc>
                              <m:accPr>
                                <m:chr m:val="̇"/>
                                <m:ctrl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FD1DEE-D7BC-E288-EEED-6FDAEC7EB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761" y="3487020"/>
                  <a:ext cx="6329474" cy="871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CD288A0-DDF0-FAF7-46BC-3C28552C8B4B}"/>
                    </a:ext>
                  </a:extLst>
                </p:cNvPr>
                <p:cNvSpPr txBox="1"/>
                <p:nvPr/>
              </p:nvSpPr>
              <p:spPr>
                <a:xfrm>
                  <a:off x="3530832" y="4358349"/>
                  <a:ext cx="7351858" cy="9435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ℋ</m:t>
                                    </m:r>
                                    <m:d>
                                      <m:d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f>
                          <m:f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CD288A0-DDF0-FAF7-46BC-3C28552C8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832" y="4358349"/>
                  <a:ext cx="7351858" cy="943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B559E70-453F-0F01-9722-F4B4B3427B8F}"/>
                    </a:ext>
                  </a:extLst>
                </p:cNvPr>
                <p:cNvSpPr txBox="1"/>
                <p:nvPr/>
              </p:nvSpPr>
              <p:spPr>
                <a:xfrm>
                  <a:off x="5035470" y="5302687"/>
                  <a:ext cx="5847220" cy="9435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ℋ</m:t>
                                    </m:r>
                                    <m:d>
                                      <m:d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B559E70-453F-0F01-9722-F4B4B3427B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470" y="5302687"/>
                  <a:ext cx="5847220" cy="9435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181C379-D4BF-6C11-C0E5-B19F426E1EC8}"/>
              </a:ext>
            </a:extLst>
          </p:cNvPr>
          <p:cNvGrpSpPr/>
          <p:nvPr/>
        </p:nvGrpSpPr>
        <p:grpSpPr>
          <a:xfrm>
            <a:off x="5415279" y="4382932"/>
            <a:ext cx="1890755" cy="1972148"/>
            <a:chOff x="5415279" y="4382932"/>
            <a:chExt cx="1890755" cy="19721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6B737-85C5-D291-6569-8D39982BBC51}"/>
                </a:ext>
              </a:extLst>
            </p:cNvPr>
            <p:cNvSpPr/>
            <p:nvPr/>
          </p:nvSpPr>
          <p:spPr>
            <a:xfrm>
              <a:off x="5415279" y="4382932"/>
              <a:ext cx="1890755" cy="197214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FB67EEC-C251-C31C-4C5E-A022A9E0EBF4}"/>
                    </a:ext>
                  </a:extLst>
                </p:cNvPr>
                <p:cNvSpPr txBox="1"/>
                <p:nvPr/>
              </p:nvSpPr>
              <p:spPr>
                <a:xfrm rot="21422562">
                  <a:off x="5786093" y="4533693"/>
                  <a:ext cx="1149128" cy="6667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sz="3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acc>
                      </m:oMath>
                    </m:oMathPara>
                  </a14:m>
                  <a:endParaRPr lang="en-GB" sz="36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FB67EEC-C251-C31C-4C5E-A022A9E0E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22562">
                  <a:off x="5786093" y="4533693"/>
                  <a:ext cx="1149128" cy="6667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753A255-C87F-91DF-F60C-5B5B45724C31}"/>
                    </a:ext>
                  </a:extLst>
                </p:cNvPr>
                <p:cNvSpPr txBox="1"/>
                <p:nvPr/>
              </p:nvSpPr>
              <p:spPr>
                <a:xfrm rot="21422562">
                  <a:off x="5786093" y="5479515"/>
                  <a:ext cx="1149128" cy="6667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sz="3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acc>
                      </m:oMath>
                    </m:oMathPara>
                  </a14:m>
                  <a:endParaRPr lang="en-GB" sz="36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753A255-C87F-91DF-F60C-5B5B45724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22562">
                  <a:off x="5786093" y="5479515"/>
                  <a:ext cx="1149128" cy="6667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5D9BE-FA86-CEAA-8DA2-39BDCFA85C77}"/>
              </a:ext>
            </a:extLst>
          </p:cNvPr>
          <p:cNvGrpSpPr/>
          <p:nvPr/>
        </p:nvGrpSpPr>
        <p:grpSpPr>
          <a:xfrm>
            <a:off x="8356809" y="5341143"/>
            <a:ext cx="1890755" cy="943528"/>
            <a:chOff x="8356809" y="5341143"/>
            <a:chExt cx="1890755" cy="9435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F8E530-26F6-10DB-9B82-AC7C468C18C0}"/>
                </a:ext>
              </a:extLst>
            </p:cNvPr>
            <p:cNvSpPr/>
            <p:nvPr/>
          </p:nvSpPr>
          <p:spPr>
            <a:xfrm>
              <a:off x="8356809" y="5341143"/>
              <a:ext cx="1890755" cy="94352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4995E7-D578-72A7-22BC-092444B491F3}"/>
                    </a:ext>
                  </a:extLst>
                </p:cNvPr>
                <p:cNvSpPr txBox="1"/>
                <p:nvPr/>
              </p:nvSpPr>
              <p:spPr>
                <a:xfrm rot="21422562">
                  <a:off x="8727622" y="5484497"/>
                  <a:ext cx="1149128" cy="6667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sz="3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acc>
                      </m:oMath>
                    </m:oMathPara>
                  </a14:m>
                  <a:endParaRPr lang="en-GB" sz="36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4995E7-D578-72A7-22BC-092444B49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22562">
                  <a:off x="8727622" y="5484497"/>
                  <a:ext cx="1149128" cy="6667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E0FF87-8356-6989-3BE6-FC43CCA423DD}"/>
              </a:ext>
            </a:extLst>
          </p:cNvPr>
          <p:cNvGrpSpPr/>
          <p:nvPr/>
        </p:nvGrpSpPr>
        <p:grpSpPr>
          <a:xfrm>
            <a:off x="504496" y="420414"/>
            <a:ext cx="4719965" cy="2608476"/>
            <a:chOff x="504496" y="420414"/>
            <a:chExt cx="4719965" cy="26084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CC263B-352E-2BE7-A898-6071B3884C6F}"/>
                </a:ext>
              </a:extLst>
            </p:cNvPr>
            <p:cNvGrpSpPr/>
            <p:nvPr/>
          </p:nvGrpSpPr>
          <p:grpSpPr>
            <a:xfrm>
              <a:off x="504496" y="420414"/>
              <a:ext cx="4719965" cy="2608476"/>
              <a:chOff x="388417" y="3108396"/>
              <a:chExt cx="6091642" cy="2608476"/>
            </a:xfrm>
          </p:grpSpPr>
          <p:sp>
            <p:nvSpPr>
              <p:cNvPr id="19" name="Rectangle: Top Corners Rounded 18">
                <a:extLst>
                  <a:ext uri="{FF2B5EF4-FFF2-40B4-BE49-F238E27FC236}">
                    <a16:creationId xmlns:a16="http://schemas.microsoft.com/office/drawing/2014/main" id="{6344703F-E9E9-BA3F-0A29-961188E9266F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#1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(Explicit Euler)</a:t>
                </a:r>
              </a:p>
            </p:txBody>
          </p:sp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DE68754A-5433-3DD4-180F-EEF4076C3BF3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F2CF5B-46DB-EE71-74D1-03B7064F260D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E0326C-E858-6A81-06BB-43F8FDB91EA0}"/>
                    </a:ext>
                  </a:extLst>
                </p:cNvPr>
                <p:cNvSpPr txBox="1"/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E0326C-E858-6A81-06BB-43F8FDB91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112904"/>
                  <a:ext cx="4606920" cy="594265"/>
                </a:xfrm>
                <a:prstGeom prst="rect">
                  <a:avLst/>
                </a:prstGeom>
                <a:blipFill>
                  <a:blip r:embed="rId9"/>
                  <a:stretch>
                    <a:fillRect l="-1984" b="-237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774A9AE-4507-F069-F20F-8DDB3D1ADC64}"/>
                    </a:ext>
                  </a:extLst>
                </p:cNvPr>
                <p:cNvSpPr txBox="1"/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774A9AE-4507-F069-F20F-8DDB3D1AD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41" y="1930068"/>
                  <a:ext cx="4606920" cy="7861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1E493-A6F9-5515-6937-8B471E5E2631}"/>
              </a:ext>
            </a:extLst>
          </p:cNvPr>
          <p:cNvGrpSpPr/>
          <p:nvPr/>
        </p:nvGrpSpPr>
        <p:grpSpPr>
          <a:xfrm>
            <a:off x="9089674" y="3470664"/>
            <a:ext cx="2597829" cy="3224079"/>
            <a:chOff x="8999271" y="5004619"/>
            <a:chExt cx="2806515" cy="3483072"/>
          </a:xfrm>
          <a:effectLst>
            <a:glow rad="101600">
              <a:srgbClr val="FFFFFF">
                <a:alpha val="60000"/>
              </a:srgbClr>
            </a:glow>
          </a:effectLst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174E1B88-28E0-E8EE-4EF7-A53A217F9B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70"/>
            <a:stretch/>
          </p:blipFill>
          <p:spPr bwMode="auto">
            <a:xfrm>
              <a:off x="8999271" y="5004619"/>
              <a:ext cx="2806514" cy="3483072"/>
            </a:xfrm>
            <a:prstGeom prst="flowChartAlternateProcess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25EE8B-38D1-8E4F-0C48-99A4A300917C}"/>
                </a:ext>
              </a:extLst>
            </p:cNvPr>
            <p:cNvSpPr txBox="1"/>
            <p:nvPr/>
          </p:nvSpPr>
          <p:spPr>
            <a:xfrm>
              <a:off x="8999272" y="5130528"/>
              <a:ext cx="2806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rPr>
                <a:t>Robert </a:t>
              </a:r>
              <a:r>
                <a:rPr lang="en-GB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rPr>
                <a:t>McLachlan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7ED1D1-0339-3D43-D671-AC0F70358A07}"/>
              </a:ext>
            </a:extLst>
          </p:cNvPr>
          <p:cNvGrpSpPr/>
          <p:nvPr/>
        </p:nvGrpSpPr>
        <p:grpSpPr>
          <a:xfrm>
            <a:off x="504496" y="3335236"/>
            <a:ext cx="1885172" cy="2490841"/>
            <a:chOff x="617541" y="4056456"/>
            <a:chExt cx="1885172" cy="249084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2EE88BD-441D-D3B1-2287-4D176731D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582" y="4056456"/>
              <a:ext cx="1868131" cy="2490841"/>
            </a:xfrm>
            <a:prstGeom prst="flowChartAlternateProcess">
              <a:avLst/>
            </a:prstGeom>
            <a:noFill/>
            <a:effectLst>
              <a:glow rad="101600">
                <a:srgbClr val="FFFFFF">
                  <a:alpha val="60000"/>
                </a:srgbClr>
              </a:glow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B0F861-5962-9BB3-6C7B-DBFA61F8CB6C}"/>
                </a:ext>
              </a:extLst>
            </p:cNvPr>
            <p:cNvSpPr txBox="1"/>
            <p:nvPr/>
          </p:nvSpPr>
          <p:spPr>
            <a:xfrm>
              <a:off x="617541" y="4219525"/>
              <a:ext cx="1868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rPr>
                <a:t>David </a:t>
              </a:r>
              <a:r>
                <a:rPr lang="en-GB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rPr>
                <a:t>Cohen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8D2110B-812B-795F-F0E8-3A4F8BAC3488}"/>
              </a:ext>
            </a:extLst>
          </p:cNvPr>
          <p:cNvGrpSpPr/>
          <p:nvPr/>
        </p:nvGrpSpPr>
        <p:grpSpPr>
          <a:xfrm>
            <a:off x="5843043" y="3333113"/>
            <a:ext cx="1868132" cy="2490841"/>
            <a:chOff x="2748516" y="4054333"/>
            <a:chExt cx="1868132" cy="2490841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A58E6D82-97F1-BEE0-9CB6-9AD960BCD0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3" t="7073" r="20174" b="25315"/>
            <a:stretch/>
          </p:blipFill>
          <p:spPr bwMode="auto">
            <a:xfrm>
              <a:off x="2748517" y="4054333"/>
              <a:ext cx="1868131" cy="2490841"/>
            </a:xfrm>
            <a:prstGeom prst="flowChartAlternateProcess">
              <a:avLst/>
            </a:prstGeom>
            <a:noFill/>
            <a:effectLst>
              <a:glow rad="101600">
                <a:srgbClr val="FFFFFF">
                  <a:alpha val="60000"/>
                </a:srgbClr>
              </a:glow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01E341-7C13-C2AD-6C67-8D72A374F111}"/>
                </a:ext>
              </a:extLst>
            </p:cNvPr>
            <p:cNvSpPr txBox="1"/>
            <p:nvPr/>
          </p:nvSpPr>
          <p:spPr>
            <a:xfrm>
              <a:off x="2748516" y="4216938"/>
              <a:ext cx="1868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rPr>
                <a:t>Ernst </a:t>
              </a:r>
              <a:r>
                <a:rPr lang="en-GB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rPr>
                <a:t>Hairer</a:t>
              </a:r>
              <a:endParaRPr lang="en-GB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rade Gothic Next Cond" panose="020B0506040303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356ACE-CDAA-5E7C-EF3D-E93FC7C8C95D}"/>
              </a:ext>
            </a:extLst>
          </p:cNvPr>
          <p:cNvGrpSpPr/>
          <p:nvPr/>
        </p:nvGrpSpPr>
        <p:grpSpPr>
          <a:xfrm>
            <a:off x="2729269" y="5129124"/>
            <a:ext cx="2757132" cy="1406434"/>
            <a:chOff x="2729269" y="4496096"/>
            <a:chExt cx="2757132" cy="1941490"/>
          </a:xfrm>
          <a:solidFill>
            <a:srgbClr val="C00000"/>
          </a:solidFill>
        </p:grpSpPr>
        <p:sp>
          <p:nvSpPr>
            <p:cNvPr id="37" name="Speech Bubble: Rectangle with Corners Rounded 36">
              <a:extLst>
                <a:ext uri="{FF2B5EF4-FFF2-40B4-BE49-F238E27FC236}">
                  <a16:creationId xmlns:a16="http://schemas.microsoft.com/office/drawing/2014/main" id="{B9E50545-FA47-49B7-5735-0D4EAD6DB1AB}"/>
                </a:ext>
              </a:extLst>
            </p:cNvPr>
            <p:cNvSpPr/>
            <p:nvPr/>
          </p:nvSpPr>
          <p:spPr>
            <a:xfrm>
              <a:off x="2729269" y="4496096"/>
              <a:ext cx="2757132" cy="1941490"/>
            </a:xfrm>
            <a:prstGeom prst="wedgeRoundRectCallout">
              <a:avLst>
                <a:gd name="adj1" fmla="val 96521"/>
                <a:gd name="adj2" fmla="val -52107"/>
                <a:gd name="adj3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Speech Bubble: Rectangle with Corners Rounded 37">
              <a:extLst>
                <a:ext uri="{FF2B5EF4-FFF2-40B4-BE49-F238E27FC236}">
                  <a16:creationId xmlns:a16="http://schemas.microsoft.com/office/drawing/2014/main" id="{ABF4BCF5-91A1-DDEE-8264-82C0FF75BDAE}"/>
                </a:ext>
              </a:extLst>
            </p:cNvPr>
            <p:cNvSpPr/>
            <p:nvPr/>
          </p:nvSpPr>
          <p:spPr>
            <a:xfrm>
              <a:off x="2729269" y="4496096"/>
              <a:ext cx="2757132" cy="1941490"/>
            </a:xfrm>
            <a:prstGeom prst="wedgeRoundRectCallout">
              <a:avLst>
                <a:gd name="adj1" fmla="val -90193"/>
                <a:gd name="adj2" fmla="val -54277"/>
                <a:gd name="adj3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Trade Gothic Next Cond" panose="020B0506040303020004" pitchFamily="34" charset="0"/>
                </a:rPr>
                <a:t>You can generalise this to </a:t>
              </a:r>
              <a:r>
                <a:rPr lang="en-GB" sz="2400" b="1" dirty="0">
                  <a:latin typeface="Trade Gothic Next Cond" panose="020B0506040303020004" pitchFamily="34" charset="0"/>
                </a:rPr>
                <a:t>arbitrary order</a:t>
              </a:r>
              <a:r>
                <a:rPr lang="en-GB" sz="2400" dirty="0">
                  <a:latin typeface="Trade Gothic Next Cond" panose="020B0506040303020004" pitchFamily="34" charset="0"/>
                </a:rPr>
                <a:t>!</a:t>
              </a:r>
            </a:p>
            <a:p>
              <a:pPr algn="ctr"/>
              <a:r>
                <a:rPr lang="en-GB" sz="2400" dirty="0">
                  <a:latin typeface="Trade Gothic Next Cond" panose="020B0506040303020004" pitchFamily="34" charset="0"/>
                </a:rPr>
                <a:t>(2011)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2EF4E7C-D132-37DD-4E7E-A1A171D74FC8}"/>
              </a:ext>
            </a:extLst>
          </p:cNvPr>
          <p:cNvGrpSpPr/>
          <p:nvPr/>
        </p:nvGrpSpPr>
        <p:grpSpPr>
          <a:xfrm>
            <a:off x="5994398" y="420414"/>
            <a:ext cx="3095276" cy="3543981"/>
            <a:chOff x="5994398" y="420414"/>
            <a:chExt cx="3095276" cy="3543981"/>
          </a:xfrm>
        </p:grpSpPr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02236C6B-B270-D6BB-11E2-4B3D9586BFAE}"/>
                </a:ext>
              </a:extLst>
            </p:cNvPr>
            <p:cNvSpPr/>
            <p:nvPr/>
          </p:nvSpPr>
          <p:spPr>
            <a:xfrm>
              <a:off x="5994398" y="420414"/>
              <a:ext cx="3095276" cy="2601722"/>
            </a:xfrm>
            <a:prstGeom prst="wedgeRoundRectCallout">
              <a:avLst>
                <a:gd name="adj1" fmla="val 78409"/>
                <a:gd name="adj2" fmla="val 144390"/>
                <a:gd name="adj3" fmla="val 16667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F746DA9-99EC-EA0B-B16F-16CC53D50EBA}"/>
                </a:ext>
              </a:extLst>
            </p:cNvPr>
            <p:cNvSpPr txBox="1"/>
            <p:nvPr/>
          </p:nvSpPr>
          <p:spPr>
            <a:xfrm rot="3007255">
              <a:off x="8088734" y="3148592"/>
              <a:ext cx="1037340" cy="59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2400" b="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rPr>
                <a:t>(1999)</a:t>
              </a:r>
              <a:endParaRPr lang="en-GB" sz="2400" i="1" dirty="0">
                <a:solidFill>
                  <a:srgbClr val="002147"/>
                </a:solidFill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8C1519-FD5F-327A-03B0-4B2EE43D25AB}"/>
              </a:ext>
            </a:extLst>
          </p:cNvPr>
          <p:cNvGrpSpPr/>
          <p:nvPr/>
        </p:nvGrpSpPr>
        <p:grpSpPr>
          <a:xfrm>
            <a:off x="5994398" y="420414"/>
            <a:ext cx="5693105" cy="2608476"/>
            <a:chOff x="5994398" y="420414"/>
            <a:chExt cx="5693105" cy="260847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3B37250-4DC1-1110-7014-32E4E8C0EF42}"/>
                </a:ext>
              </a:extLst>
            </p:cNvPr>
            <p:cNvGrpSpPr/>
            <p:nvPr/>
          </p:nvGrpSpPr>
          <p:grpSpPr>
            <a:xfrm>
              <a:off x="5994398" y="420414"/>
              <a:ext cx="5693105" cy="2608476"/>
              <a:chOff x="388417" y="3108396"/>
              <a:chExt cx="6091642" cy="2608476"/>
            </a:xfrm>
          </p:grpSpPr>
          <p:sp>
            <p:nvSpPr>
              <p:cNvPr id="50" name="Rectangle: Top Corners Rounded 49">
                <a:extLst>
                  <a:ext uri="{FF2B5EF4-FFF2-40B4-BE49-F238E27FC236}">
                    <a16:creationId xmlns:a16="http://schemas.microsoft.com/office/drawing/2014/main" id="{9860ABDE-95E2-B29E-50E8-6AF43033D8FA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Idea #2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(Mean-value </a:t>
                </a:r>
                <a:r>
                  <a:rPr lang="en-GB" sz="2400" dirty="0">
                    <a:solidFill>
                      <a:srgbClr val="FFB7B7"/>
                    </a:solidFill>
                    <a:latin typeface="Palatino Linotype" panose="02040502050505030304" pitchFamily="18" charset="0"/>
                  </a:rPr>
                  <a:t>discrete gradient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)</a:t>
                </a:r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id="{235BBE86-D7BB-CB94-F637-9C88CE099891}"/>
                  </a:ext>
                </a:extLst>
              </p:cNvPr>
              <p:cNvSpPr/>
              <p:nvPr/>
            </p:nvSpPr>
            <p:spPr>
              <a:xfrm rot="10800000">
                <a:off x="388418" y="5105361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5F7EDF9-A20A-8E45-682A-3BBA9B540921}"/>
                  </a:ext>
                </a:extLst>
              </p:cNvPr>
              <p:cNvSpPr/>
              <p:nvPr/>
            </p:nvSpPr>
            <p:spPr>
              <a:xfrm>
                <a:off x="388417" y="3719905"/>
                <a:ext cx="6091642" cy="146953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B91914-0872-B1A0-3E53-128346A4FEA7}"/>
                </a:ext>
              </a:extLst>
            </p:cNvPr>
            <p:cNvGrpSpPr/>
            <p:nvPr/>
          </p:nvGrpSpPr>
          <p:grpSpPr>
            <a:xfrm>
              <a:off x="9302187" y="1121371"/>
              <a:ext cx="2002422" cy="1856276"/>
              <a:chOff x="9302187" y="1121371"/>
              <a:chExt cx="2002422" cy="1856276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D533FBBA-AED0-3CC5-638E-D0BB337922E9}"/>
                  </a:ext>
                </a:extLst>
              </p:cNvPr>
              <p:cNvSpPr/>
              <p:nvPr/>
            </p:nvSpPr>
            <p:spPr>
              <a:xfrm>
                <a:off x="9302187" y="1800568"/>
                <a:ext cx="2002422" cy="1177079"/>
              </a:xfrm>
              <a:prstGeom prst="roundRect">
                <a:avLst>
                  <a:gd name="adj" fmla="val 35181"/>
                </a:avLst>
              </a:prstGeom>
              <a:solidFill>
                <a:srgbClr val="C00000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75754A6-A59A-229A-F7BD-F6EF6BC188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992" y="1121371"/>
                <a:ext cx="0" cy="68766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6E0AF9-5258-0A3C-517A-FD3F705AD00D}"/>
                </a:ext>
              </a:extLst>
            </p:cNvPr>
            <p:cNvGrpSpPr/>
            <p:nvPr/>
          </p:nvGrpSpPr>
          <p:grpSpPr>
            <a:xfrm>
              <a:off x="6107443" y="1112904"/>
              <a:ext cx="5580060" cy="1738493"/>
              <a:chOff x="6107443" y="1112904"/>
              <a:chExt cx="5580060" cy="17384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5459133-CD1D-A72C-45AA-E7A3AFCC0DC0}"/>
                      </a:ext>
                    </a:extLst>
                  </p:cNvPr>
                  <p:cNvSpPr txBox="1"/>
                  <p:nvPr/>
                </p:nvSpPr>
                <p:spPr>
                  <a:xfrm>
                    <a:off x="6107443" y="1112904"/>
                    <a:ext cx="5580060" cy="5942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GB" sz="2400" b="0" dirty="0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Find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a14:m>
                    <a:r>
                      <a:rPr lang="en-GB" sz="2400" b="1" dirty="0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en-GB" sz="2400" dirty="0" err="1">
                        <a:solidFill>
                          <a:srgbClr val="002147"/>
                        </a:solidFill>
                        <a:latin typeface="Palatino Linotype" panose="02040502050505030304" pitchFamily="18" charset="0"/>
                        <a:ea typeface="Cambria Math" panose="02040503050406030204" pitchFamily="18" charset="0"/>
                      </a:rPr>
                      <a:t>s.t.</a:t>
                    </a:r>
                    <a:endParaRPr lang="en-GB" sz="2400" i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5459133-CD1D-A72C-45AA-E7A3AFCC0D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7443" y="1112904"/>
                    <a:ext cx="5580060" cy="5942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49" b="-2371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BDFEA53-FC24-D4CC-6B23-38DCA4B7D2C7}"/>
                      </a:ext>
                    </a:extLst>
                  </p:cNvPr>
                  <p:cNvSpPr txBox="1"/>
                  <p:nvPr/>
                </p:nvSpPr>
                <p:spPr>
                  <a:xfrm>
                    <a:off x="6158765" y="1887735"/>
                    <a:ext cx="5113870" cy="9636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GB" sz="2400" i="1" smtClean="0">
                                  <a:solidFill>
                                    <a:srgbClr val="CD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D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2400" i="1">
                                  <a:solidFill>
                                    <a:srgbClr val="CD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rgbClr val="CD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GB" sz="24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BDFEA53-FC24-D4CC-6B23-38DCA4B7D2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765" y="1887735"/>
                    <a:ext cx="5113870" cy="96366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ECCC80-EBC5-E319-DEBA-AC21F64BCA70}"/>
                  </a:ext>
                </a:extLst>
              </p:cNvPr>
              <p:cNvSpPr txBox="1"/>
              <p:nvPr/>
            </p:nvSpPr>
            <p:spPr>
              <a:xfrm rot="21422562">
                <a:off x="9796081" y="2059031"/>
                <a:ext cx="1149128" cy="666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36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ECCC80-EBC5-E319-DEBA-AC21F64BC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2562">
                <a:off x="9796081" y="2059031"/>
                <a:ext cx="1149128" cy="6667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206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35BB137-D598-6D6A-4A46-A1CD69B85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94"/>
          <a:stretch/>
        </p:blipFill>
        <p:spPr bwMode="auto">
          <a:xfrm>
            <a:off x="6873902" y="733433"/>
            <a:ext cx="3716818" cy="52132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86874986-3406-D169-A48E-1678D58D72F0}"/>
              </a:ext>
            </a:extLst>
          </p:cNvPr>
          <p:cNvSpPr/>
          <p:nvPr/>
        </p:nvSpPr>
        <p:spPr>
          <a:xfrm flipV="1">
            <a:off x="1660998" y="1363225"/>
            <a:ext cx="4802694" cy="1951270"/>
          </a:xfrm>
          <a:prstGeom prst="cloudCallout">
            <a:avLst>
              <a:gd name="adj1" fmla="val 71621"/>
              <a:gd name="adj2" fmla="val 37442"/>
            </a:avLst>
          </a:prstGeom>
          <a:solidFill>
            <a:srgbClr val="C00000"/>
          </a:solidFill>
          <a:ln w="38100">
            <a:solidFill>
              <a:srgbClr val="FFB7B7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F022E-6C6A-415C-0198-084E62F266F4}"/>
              </a:ext>
            </a:extLst>
          </p:cNvPr>
          <p:cNvSpPr txBox="1"/>
          <p:nvPr/>
        </p:nvSpPr>
        <p:spPr>
          <a:xfrm>
            <a:off x="2362700" y="1944381"/>
            <a:ext cx="3378270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To preserve the </a:t>
            </a:r>
            <a:r>
              <a:rPr lang="en-GB" sz="2400" b="1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structure</a:t>
            </a:r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…</a:t>
            </a:r>
          </a:p>
          <a:p>
            <a:pPr algn="r"/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…preserve the </a:t>
            </a:r>
            <a:r>
              <a:rPr lang="en-GB" sz="2400" b="1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1764654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70FFA-F30A-15DE-190B-6C940BD98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26231F9-786D-E472-4F6F-508C88301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5909" r="4985" b="1100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69E7CD6F-6F16-84F9-455D-CA41B1A718C2}"/>
              </a:ext>
            </a:extLst>
          </p:cNvPr>
          <p:cNvSpPr/>
          <p:nvPr/>
        </p:nvSpPr>
        <p:spPr>
          <a:xfrm>
            <a:off x="2414016" y="733433"/>
            <a:ext cx="7202424" cy="3490587"/>
          </a:xfrm>
          <a:prstGeom prst="flowChartProcess">
            <a:avLst/>
          </a:prstGeom>
          <a:solidFill>
            <a:srgbClr val="DC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950A40-67C1-C6EE-3484-097460A73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94"/>
          <a:stretch/>
        </p:blipFill>
        <p:spPr bwMode="auto">
          <a:xfrm>
            <a:off x="7127822" y="733433"/>
            <a:ext cx="2488618" cy="34905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D4CDBD4E-AEB3-6E2D-E926-F6B0C12EB75D}"/>
              </a:ext>
            </a:extLst>
          </p:cNvPr>
          <p:cNvSpPr/>
          <p:nvPr/>
        </p:nvSpPr>
        <p:spPr>
          <a:xfrm flipV="1">
            <a:off x="2575560" y="911281"/>
            <a:ext cx="4802694" cy="1951270"/>
          </a:xfrm>
          <a:prstGeom prst="cloudCallout">
            <a:avLst>
              <a:gd name="adj1" fmla="val 54989"/>
              <a:gd name="adj2" fmla="val 28824"/>
            </a:avLst>
          </a:prstGeom>
          <a:solidFill>
            <a:srgbClr val="C00000"/>
          </a:solidFill>
          <a:ln w="38100">
            <a:solidFill>
              <a:srgbClr val="FFB7B7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9638F-1129-6492-C6C8-27C6E501DB13}"/>
              </a:ext>
            </a:extLst>
          </p:cNvPr>
          <p:cNvSpPr txBox="1"/>
          <p:nvPr/>
        </p:nvSpPr>
        <p:spPr>
          <a:xfrm>
            <a:off x="3277262" y="1492437"/>
            <a:ext cx="3378270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To preserve the </a:t>
            </a:r>
            <a:r>
              <a:rPr lang="en-GB" sz="2400" b="1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structure</a:t>
            </a:r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…</a:t>
            </a:r>
          </a:p>
          <a:p>
            <a:pPr algn="r"/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…preserve the </a:t>
            </a:r>
            <a:r>
              <a:rPr lang="en-GB" sz="2400" b="1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327329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4360F-F34F-A763-FA37-06A4D3DA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5235182F-FEB4-9BEA-1750-20A0E75C0F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8152A9-DA54-CCD7-4EF6-327278F0D032}"/>
              </a:ext>
            </a:extLst>
          </p:cNvPr>
          <p:cNvSpPr txBox="1"/>
          <p:nvPr/>
        </p:nvSpPr>
        <p:spPr>
          <a:xfrm>
            <a:off x="619760" y="3738015"/>
            <a:ext cx="90424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THE LORENTZ PROBLEM</a:t>
            </a:r>
          </a:p>
        </p:txBody>
      </p:sp>
    </p:spTree>
    <p:extLst>
      <p:ext uri="{BB962C8B-B14F-4D97-AF65-F5344CB8AC3E}">
        <p14:creationId xmlns:p14="http://schemas.microsoft.com/office/powerpoint/2010/main" val="3469891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98A7EDA5-75BC-305F-7A28-7188F824675A}"/>
              </a:ext>
            </a:extLst>
          </p:cNvPr>
          <p:cNvSpPr/>
          <p:nvPr/>
        </p:nvSpPr>
        <p:spPr>
          <a:xfrm>
            <a:off x="4019549" y="556530"/>
            <a:ext cx="4152902" cy="1617618"/>
          </a:xfrm>
          <a:prstGeom prst="horizontalScroll">
            <a:avLst>
              <a:gd name="adj" fmla="val 18390"/>
            </a:avLst>
          </a:prstGeom>
          <a:solidFill>
            <a:srgbClr val="CCD3DA"/>
          </a:solidFill>
          <a:ln w="38100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4517FF-E829-94F5-6A5F-092AF5420AA4}"/>
                  </a:ext>
                </a:extLst>
              </p:cNvPr>
              <p:cNvSpPr txBox="1"/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4517FF-E829-94F5-6A5F-092AF542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93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A5924-7BBC-4B9E-17C0-E6316EE4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F2F76D56-5118-2DB4-8084-C5B4CA6619FF}"/>
              </a:ext>
            </a:extLst>
          </p:cNvPr>
          <p:cNvSpPr/>
          <p:nvPr/>
        </p:nvSpPr>
        <p:spPr>
          <a:xfrm>
            <a:off x="4019549" y="556530"/>
            <a:ext cx="4152902" cy="1617618"/>
          </a:xfrm>
          <a:prstGeom prst="horizontalScroll">
            <a:avLst>
              <a:gd name="adj" fmla="val 18390"/>
            </a:avLst>
          </a:prstGeom>
          <a:solidFill>
            <a:srgbClr val="CCD3DA"/>
          </a:solidFill>
          <a:ln w="38100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1AB40A-316C-BE4A-F9E1-B1898E265FDB}"/>
              </a:ext>
            </a:extLst>
          </p:cNvPr>
          <p:cNvGrpSpPr/>
          <p:nvPr/>
        </p:nvGrpSpPr>
        <p:grpSpPr>
          <a:xfrm>
            <a:off x="5911059" y="1112804"/>
            <a:ext cx="3445300" cy="1705430"/>
            <a:chOff x="5911059" y="1112804"/>
            <a:chExt cx="3445300" cy="170543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C2D5822-2043-3500-BE5F-F79BB2C5BEA4}"/>
                </a:ext>
              </a:extLst>
            </p:cNvPr>
            <p:cNvSpPr/>
            <p:nvPr/>
          </p:nvSpPr>
          <p:spPr>
            <a:xfrm>
              <a:off x="7344402" y="1112804"/>
              <a:ext cx="593766" cy="593952"/>
            </a:xfrm>
            <a:prstGeom prst="roundRect">
              <a:avLst>
                <a:gd name="adj" fmla="val 44359"/>
              </a:avLst>
            </a:prstGeom>
            <a:solidFill>
              <a:srgbClr val="C0000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A24A571-58F2-48D3-C2F2-5F6496F92D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3709" y="1700130"/>
              <a:ext cx="0" cy="65213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3DAB26-3388-16EB-28A5-A7BA356668A3}"/>
                    </a:ext>
                  </a:extLst>
                </p:cNvPr>
                <p:cNvSpPr txBox="1"/>
                <p:nvPr/>
              </p:nvSpPr>
              <p:spPr>
                <a:xfrm>
                  <a:off x="5911059" y="2236343"/>
                  <a:ext cx="3445300" cy="581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  <a:ea typeface="Cambria Math" panose="02040503050406030204" pitchFamily="18" charset="0"/>
                    </a:rPr>
                    <a:t>Supposing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</m:t>
                      </m:r>
                    </m:oMath>
                  </a14:m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  <a:ea typeface="Cambria Math" panose="02040503050406030204" pitchFamily="18" charset="0"/>
                    </a:rPr>
                    <a:t>…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3DAB26-3388-16EB-28A5-A7BA3566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1059" y="2236343"/>
                  <a:ext cx="3445300" cy="581891"/>
                </a:xfrm>
                <a:prstGeom prst="rect">
                  <a:avLst/>
                </a:prstGeom>
                <a:blipFill>
                  <a:blip r:embed="rId2"/>
                  <a:stretch>
                    <a:fillRect l="-1593" r="-1416" b="-242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72D233-3C1A-0262-320E-2B3832D3EB3C}"/>
                  </a:ext>
                </a:extLst>
              </p:cNvPr>
              <p:cNvSpPr txBox="1"/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72D233-3C1A-0262-320E-2B3832D3E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174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54792-141D-6585-30F4-2E12AE14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7EB1805D-870F-8FB2-D6F3-4284C14C10DE}"/>
              </a:ext>
            </a:extLst>
          </p:cNvPr>
          <p:cNvSpPr/>
          <p:nvPr/>
        </p:nvSpPr>
        <p:spPr>
          <a:xfrm>
            <a:off x="4019549" y="556530"/>
            <a:ext cx="4152902" cy="1617618"/>
          </a:xfrm>
          <a:prstGeom prst="horizontalScroll">
            <a:avLst>
              <a:gd name="adj" fmla="val 18390"/>
            </a:avLst>
          </a:prstGeom>
          <a:solidFill>
            <a:srgbClr val="CCD3DA"/>
          </a:solidFill>
          <a:ln w="38100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C2CA6E-6347-E118-9370-987D3D4A3893}"/>
              </a:ext>
            </a:extLst>
          </p:cNvPr>
          <p:cNvGrpSpPr/>
          <p:nvPr/>
        </p:nvGrpSpPr>
        <p:grpSpPr>
          <a:xfrm>
            <a:off x="5130612" y="1337194"/>
            <a:ext cx="3445300" cy="1821348"/>
            <a:chOff x="5911059" y="1112804"/>
            <a:chExt cx="3445300" cy="182134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4F002A4-47D2-90AC-0D88-3D1DEB85DEF3}"/>
                </a:ext>
              </a:extLst>
            </p:cNvPr>
            <p:cNvSpPr/>
            <p:nvPr/>
          </p:nvSpPr>
          <p:spPr>
            <a:xfrm>
              <a:off x="7344402" y="1112804"/>
              <a:ext cx="593766" cy="593952"/>
            </a:xfrm>
            <a:prstGeom prst="roundRect">
              <a:avLst>
                <a:gd name="adj" fmla="val 44359"/>
              </a:avLst>
            </a:prstGeom>
            <a:solidFill>
              <a:srgbClr val="C0000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2F81F0-7CDC-2EDB-9F57-90D17A776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3709" y="1700130"/>
              <a:ext cx="0" cy="65213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E038A1-9423-77F7-3DF8-577BA6A63BF4}"/>
                    </a:ext>
                  </a:extLst>
                </p:cNvPr>
                <p:cNvSpPr txBox="1"/>
                <p:nvPr/>
              </p:nvSpPr>
              <p:spPr>
                <a:xfrm>
                  <a:off x="5911059" y="2352261"/>
                  <a:ext cx="3445300" cy="581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  <a:ea typeface="Cambria Math" panose="02040503050406030204" pitchFamily="18" charset="0"/>
                    </a:rPr>
                    <a:t>…with </a:t>
                  </a:r>
                  <a:r>
                    <a:rPr lang="en-GB" sz="2400" b="1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  <a:ea typeface="Cambria Math" panose="02040503050406030204" pitchFamily="18" charset="0"/>
                    </a:rPr>
                    <a:t>small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E038A1-9423-77F7-3DF8-577BA6A63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1059" y="2352261"/>
                  <a:ext cx="3445300" cy="581891"/>
                </a:xfrm>
                <a:prstGeom prst="rect">
                  <a:avLst/>
                </a:prstGeom>
                <a:blipFill>
                  <a:blip r:embed="rId2"/>
                  <a:stretch>
                    <a:fillRect b="-242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E710E5-3459-907C-8B3D-7F4B90A526C5}"/>
                  </a:ext>
                </a:extLst>
              </p:cNvPr>
              <p:cNvSpPr txBox="1"/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E710E5-3459-907C-8B3D-7F4B90A52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66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23DCA-1631-F7FC-D0C5-4E6F7F19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D28FDEA4-12F5-F39A-00D9-5F141A4B3346}"/>
              </a:ext>
            </a:extLst>
          </p:cNvPr>
          <p:cNvSpPr/>
          <p:nvPr/>
        </p:nvSpPr>
        <p:spPr>
          <a:xfrm>
            <a:off x="4019549" y="556530"/>
            <a:ext cx="4152902" cy="1617618"/>
          </a:xfrm>
          <a:prstGeom prst="horizontalScroll">
            <a:avLst>
              <a:gd name="adj" fmla="val 18390"/>
            </a:avLst>
          </a:prstGeom>
          <a:solidFill>
            <a:srgbClr val="CCD3DA"/>
          </a:solidFill>
          <a:ln w="38100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0D271C-E8A2-168A-6930-86722CAEF2EC}"/>
                  </a:ext>
                </a:extLst>
              </p:cNvPr>
              <p:cNvSpPr txBox="1"/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4517FF-E829-94F5-6A5F-092AF542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_no_correction">
            <a:hlinkClick r:id="" action="ppaction://media"/>
            <a:extLst>
              <a:ext uri="{FF2B5EF4-FFF2-40B4-BE49-F238E27FC236}">
                <a16:creationId xmlns:a16="http://schemas.microsoft.com/office/drawing/2014/main" id="{AEB984FD-CD80-959F-D307-EBC12782AE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88331" y="2589836"/>
            <a:ext cx="14303384" cy="357584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50B0F30-047B-AFA4-A902-74DF33C3C97F}"/>
              </a:ext>
            </a:extLst>
          </p:cNvPr>
          <p:cNvSpPr/>
          <p:nvPr/>
        </p:nvSpPr>
        <p:spPr>
          <a:xfrm>
            <a:off x="3911600" y="3132912"/>
            <a:ext cx="1976120" cy="235128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effectLst>
            <a:glow rad="101600">
              <a:schemeClr val="accent4">
                <a:lumMod val="40000"/>
                <a:lumOff val="6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F3460-C9E9-7AF6-C1D3-491266F4DD57}"/>
              </a:ext>
            </a:extLst>
          </p:cNvPr>
          <p:cNvCxnSpPr/>
          <p:nvPr/>
        </p:nvCxnSpPr>
        <p:spPr>
          <a:xfrm flipV="1">
            <a:off x="3840480" y="5623560"/>
            <a:ext cx="982980" cy="8915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18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8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F4F2-6E3F-9E4F-0ED5-D5032066D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4B340832-7B47-9B91-0971-A3FAC199F768}"/>
              </a:ext>
            </a:extLst>
          </p:cNvPr>
          <p:cNvSpPr/>
          <p:nvPr/>
        </p:nvSpPr>
        <p:spPr>
          <a:xfrm>
            <a:off x="4019549" y="556530"/>
            <a:ext cx="4152902" cy="1617618"/>
          </a:xfrm>
          <a:prstGeom prst="horizontalScroll">
            <a:avLst>
              <a:gd name="adj" fmla="val 18390"/>
            </a:avLst>
          </a:prstGeom>
          <a:solidFill>
            <a:srgbClr val="CCD3DA"/>
          </a:solidFill>
          <a:ln w="38100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EFBC7D-1AB0-C152-C231-A62D33CEBCC6}"/>
                  </a:ext>
                </a:extLst>
              </p:cNvPr>
              <p:cNvSpPr txBox="1"/>
              <p:nvPr/>
            </p:nvSpPr>
            <p:spPr>
              <a:xfrm>
                <a:off x="4349261" y="972218"/>
                <a:ext cx="3823189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EFBC7D-1AB0-C152-C231-A62D33CE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61" y="972218"/>
                <a:ext cx="3823189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6F181-DF66-29A2-0852-1E91B2DA6225}"/>
                  </a:ext>
                </a:extLst>
              </p:cNvPr>
              <p:cNvSpPr txBox="1"/>
              <p:nvPr/>
            </p:nvSpPr>
            <p:spPr>
              <a:xfrm>
                <a:off x="2310812" y="2448816"/>
                <a:ext cx="7900086" cy="109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6F181-DF66-29A2-0852-1E91B2DA6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12" y="2448816"/>
                <a:ext cx="7900086" cy="1094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9FDA96B-AE3E-39CA-C5E7-811042A75BC9}"/>
              </a:ext>
            </a:extLst>
          </p:cNvPr>
          <p:cNvSpPr/>
          <p:nvPr/>
        </p:nvSpPr>
        <p:spPr>
          <a:xfrm>
            <a:off x="6505096" y="2180923"/>
            <a:ext cx="3274541" cy="16729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525C7C-6D00-9747-787B-5F07734A1642}"/>
              </a:ext>
            </a:extLst>
          </p:cNvPr>
          <p:cNvGrpSpPr/>
          <p:nvPr/>
        </p:nvGrpSpPr>
        <p:grpSpPr>
          <a:xfrm>
            <a:off x="5088081" y="3472893"/>
            <a:ext cx="717808" cy="1578495"/>
            <a:chOff x="5088081" y="3472893"/>
            <a:chExt cx="717808" cy="157849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98D51CA-B967-ECCC-F215-D3896C31B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6985" y="3472893"/>
              <a:ext cx="0" cy="790188"/>
            </a:xfrm>
            <a:prstGeom prst="straightConnector1">
              <a:avLst/>
            </a:prstGeom>
            <a:ln w="38100">
              <a:solidFill>
                <a:srgbClr val="0021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Thumbs Down with solid fill">
              <a:extLst>
                <a:ext uri="{FF2B5EF4-FFF2-40B4-BE49-F238E27FC236}">
                  <a16:creationId xmlns:a16="http://schemas.microsoft.com/office/drawing/2014/main" id="{C32A2B7E-BB10-49D8-B57F-29227F74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88081" y="4333580"/>
              <a:ext cx="717808" cy="71780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B4BB64-E480-0EC6-9CE7-C28E59939DAC}"/>
                  </a:ext>
                </a:extLst>
              </p:cNvPr>
              <p:cNvSpPr txBox="1"/>
              <p:nvPr/>
            </p:nvSpPr>
            <p:spPr>
              <a:xfrm>
                <a:off x="6096000" y="3730192"/>
                <a:ext cx="4065024" cy="1685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×"≔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latin typeface="Palatino Linotype" panose="0204050205050503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GB" sz="2400" dirty="0">
                    <a:latin typeface="Palatino Linotype" panose="02040502050505030304" pitchFamily="18" charset="0"/>
                  </a:rPr>
                  <a:t>such that</a:t>
                </a:r>
                <a:r>
                  <a:rPr lang="en-GB" sz="2400" b="1" dirty="0"/>
                  <a:t> 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GB" sz="2400" dirty="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B4BB64-E480-0EC6-9CE7-C28E5993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30192"/>
                <a:ext cx="4065024" cy="1685398"/>
              </a:xfrm>
              <a:prstGeom prst="rect">
                <a:avLst/>
              </a:prstGeom>
              <a:blipFill>
                <a:blip r:embed="rId6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15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CFCE3-9E33-5A48-37CC-FE8E8D370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3901361E-B1B3-2669-8EBA-179AD4875AA7}"/>
              </a:ext>
            </a:extLst>
          </p:cNvPr>
          <p:cNvSpPr/>
          <p:nvPr/>
        </p:nvSpPr>
        <p:spPr>
          <a:xfrm>
            <a:off x="4019549" y="556530"/>
            <a:ext cx="4152902" cy="1617618"/>
          </a:xfrm>
          <a:prstGeom prst="horizontalScroll">
            <a:avLst>
              <a:gd name="adj" fmla="val 18390"/>
            </a:avLst>
          </a:prstGeom>
          <a:solidFill>
            <a:srgbClr val="CCD3DA"/>
          </a:solidFill>
          <a:ln w="38100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348523-9510-EB20-760A-948D3314694E}"/>
                  </a:ext>
                </a:extLst>
              </p:cNvPr>
              <p:cNvSpPr txBox="1"/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GB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sz="24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1" i="1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348523-9510-EB20-760A-948D33146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E535A6-B166-39CB-F003-0C77C685600A}"/>
                  </a:ext>
                </a:extLst>
              </p:cNvPr>
              <p:cNvSpPr txBox="1"/>
              <p:nvPr/>
            </p:nvSpPr>
            <p:spPr>
              <a:xfrm>
                <a:off x="2310812" y="2448816"/>
                <a:ext cx="7900086" cy="109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E535A6-B166-39CB-F003-0C77C6856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12" y="2448816"/>
                <a:ext cx="7900086" cy="1094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62E4D77-7B6E-2F9F-C9BA-735F31E3548A}"/>
              </a:ext>
            </a:extLst>
          </p:cNvPr>
          <p:cNvSpPr/>
          <p:nvPr/>
        </p:nvSpPr>
        <p:spPr>
          <a:xfrm>
            <a:off x="6505096" y="2194778"/>
            <a:ext cx="3274541" cy="1535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68519-BA5B-2675-89E5-647FE5313779}"/>
              </a:ext>
            </a:extLst>
          </p:cNvPr>
          <p:cNvGrpSpPr/>
          <p:nvPr/>
        </p:nvGrpSpPr>
        <p:grpSpPr>
          <a:xfrm>
            <a:off x="5088081" y="3472893"/>
            <a:ext cx="717808" cy="1578495"/>
            <a:chOff x="5088081" y="3472893"/>
            <a:chExt cx="717808" cy="157849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E33C8A-6FDC-4DFB-95DF-3861F1751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6985" y="3472893"/>
              <a:ext cx="0" cy="790188"/>
            </a:xfrm>
            <a:prstGeom prst="straightConnector1">
              <a:avLst/>
            </a:prstGeom>
            <a:ln w="38100">
              <a:solidFill>
                <a:srgbClr val="0021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Devil face with solid fill with solid fill">
              <a:extLst>
                <a:ext uri="{FF2B5EF4-FFF2-40B4-BE49-F238E27FC236}">
                  <a16:creationId xmlns:a16="http://schemas.microsoft.com/office/drawing/2014/main" id="{551A8816-282B-5B4C-1896-7FA5DDA56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88081" y="4333580"/>
              <a:ext cx="717808" cy="71780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182758-EBE7-F41A-6B3E-36D0E50339B4}"/>
                  </a:ext>
                </a:extLst>
              </p:cNvPr>
              <p:cNvSpPr txBox="1"/>
              <p:nvPr/>
            </p:nvSpPr>
            <p:spPr>
              <a:xfrm>
                <a:off x="6096000" y="3730192"/>
                <a:ext cx="4065024" cy="1685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×"≔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latin typeface="Palatino Linotype" panose="0204050205050503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GB" sz="2400" dirty="0">
                    <a:latin typeface="Palatino Linotype" panose="02040502050505030304" pitchFamily="18" charset="0"/>
                  </a:rPr>
                  <a:t>such that</a:t>
                </a:r>
                <a:r>
                  <a:rPr lang="en-GB" sz="2400" b="1" dirty="0"/>
                  <a:t> 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GB" sz="2400" dirty="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182758-EBE7-F41A-6B3E-36D0E50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30192"/>
                <a:ext cx="4065024" cy="1685398"/>
              </a:xfrm>
              <a:prstGeom prst="rect">
                <a:avLst/>
              </a:prstGeom>
              <a:blipFill>
                <a:blip r:embed="rId6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59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2EC66-F646-3C61-ACB8-D917130F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9E8C5CB0-BBA8-8A63-9381-E0A75E136C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0449C8-3A8C-8D2E-CCC8-8A3B1A4776E8}"/>
              </a:ext>
            </a:extLst>
          </p:cNvPr>
          <p:cNvSpPr txBox="1"/>
          <p:nvPr/>
        </p:nvSpPr>
        <p:spPr>
          <a:xfrm>
            <a:off x="619760" y="3738015"/>
            <a:ext cx="90424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1. HAMILTONIAN &amp; POISSON SYSTEMS</a:t>
            </a:r>
          </a:p>
        </p:txBody>
      </p:sp>
    </p:spTree>
    <p:extLst>
      <p:ext uri="{BB962C8B-B14F-4D97-AF65-F5344CB8AC3E}">
        <p14:creationId xmlns:p14="http://schemas.microsoft.com/office/powerpoint/2010/main" val="3532355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0FA2-3B45-32FE-996F-811789F4B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DEF3AB95-C216-6C80-1BC1-C3E8F11B510B}"/>
              </a:ext>
            </a:extLst>
          </p:cNvPr>
          <p:cNvSpPr/>
          <p:nvPr/>
        </p:nvSpPr>
        <p:spPr>
          <a:xfrm>
            <a:off x="4019549" y="556530"/>
            <a:ext cx="4152902" cy="1617618"/>
          </a:xfrm>
          <a:prstGeom prst="horizontalScroll">
            <a:avLst>
              <a:gd name="adj" fmla="val 18390"/>
            </a:avLst>
          </a:prstGeom>
          <a:solidFill>
            <a:srgbClr val="CCD3DA"/>
          </a:solidFill>
          <a:ln w="38100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D92C5F-EB58-3B45-7F9A-1B990FF4956C}"/>
                  </a:ext>
                </a:extLst>
              </p:cNvPr>
              <p:cNvSpPr txBox="1"/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GB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sz="24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1" i="1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D92C5F-EB58-3B45-7F9A-1B990FF4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61" y="972218"/>
                <a:ext cx="3823189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52046-E5C0-E149-E8D8-07FE42AF3421}"/>
                  </a:ext>
                </a:extLst>
              </p:cNvPr>
              <p:cNvSpPr txBox="1"/>
              <p:nvPr/>
            </p:nvSpPr>
            <p:spPr>
              <a:xfrm>
                <a:off x="2310812" y="2448816"/>
                <a:ext cx="7900086" cy="109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52046-E5C0-E149-E8D8-07FE42AF3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12" y="2448816"/>
                <a:ext cx="7900086" cy="1094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483C6-10D3-9283-5350-85917242FEF7}"/>
                  </a:ext>
                </a:extLst>
              </p:cNvPr>
              <p:cNvSpPr txBox="1"/>
              <p:nvPr/>
            </p:nvSpPr>
            <p:spPr>
              <a:xfrm>
                <a:off x="3764692" y="3909327"/>
                <a:ext cx="4662616" cy="61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Conserves </a:t>
                </a:r>
                <a:r>
                  <a: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energy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483C6-10D3-9283-5350-85917242F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92" y="3909327"/>
                <a:ext cx="4662616" cy="613886"/>
              </a:xfrm>
              <a:prstGeom prst="rect">
                <a:avLst/>
              </a:prstGeom>
              <a:blipFill>
                <a:blip r:embed="rId4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FE4FE26-1757-9496-803D-20450F7BEBB2}"/>
              </a:ext>
            </a:extLst>
          </p:cNvPr>
          <p:cNvSpPr/>
          <p:nvPr/>
        </p:nvSpPr>
        <p:spPr>
          <a:xfrm>
            <a:off x="6549081" y="2194303"/>
            <a:ext cx="3274541" cy="16729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7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3A92-5168-9CDA-7160-7C35EF99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259CF0B6-95CA-41C8-3538-E1CEA1301C41}"/>
              </a:ext>
            </a:extLst>
          </p:cNvPr>
          <p:cNvSpPr/>
          <p:nvPr/>
        </p:nvSpPr>
        <p:spPr>
          <a:xfrm>
            <a:off x="4019549" y="556530"/>
            <a:ext cx="4152902" cy="1617618"/>
          </a:xfrm>
          <a:prstGeom prst="horizontalScroll">
            <a:avLst>
              <a:gd name="adj" fmla="val 18390"/>
            </a:avLst>
          </a:prstGeom>
          <a:solidFill>
            <a:srgbClr val="CCD3DA"/>
          </a:solidFill>
          <a:ln w="38100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A9816A-8F74-F203-CF60-9FBE17AFBF6F}"/>
                  </a:ext>
                </a:extLst>
              </p:cNvPr>
              <p:cNvSpPr txBox="1"/>
              <p:nvPr/>
            </p:nvSpPr>
            <p:spPr>
              <a:xfrm>
                <a:off x="4349261" y="972218"/>
                <a:ext cx="3823189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A9816A-8F74-F203-CF60-9FBE17AF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61" y="972218"/>
                <a:ext cx="3823189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4AD7A8-032B-E836-51A5-52595B71EEF1}"/>
                  </a:ext>
                </a:extLst>
              </p:cNvPr>
              <p:cNvSpPr txBox="1"/>
              <p:nvPr/>
            </p:nvSpPr>
            <p:spPr>
              <a:xfrm>
                <a:off x="2310812" y="2448816"/>
                <a:ext cx="7900086" cy="109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4AD7A8-032B-E836-51A5-52595B71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12" y="2448816"/>
                <a:ext cx="7900086" cy="1094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1D58D-7BFE-F092-C242-3434D429C723}"/>
              </a:ext>
            </a:extLst>
          </p:cNvPr>
          <p:cNvGrpSpPr/>
          <p:nvPr/>
        </p:nvGrpSpPr>
        <p:grpSpPr>
          <a:xfrm>
            <a:off x="1225570" y="3995826"/>
            <a:ext cx="9740860" cy="2481784"/>
            <a:chOff x="1225570" y="3909327"/>
            <a:chExt cx="9740860" cy="24817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9E0199-DE14-00E4-C14D-331C0B9DBBBD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2481784"/>
              <a:chOff x="388417" y="3108396"/>
              <a:chExt cx="6091642" cy="2481784"/>
            </a:xfrm>
          </p:grpSpPr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3710C788-F014-F1EE-C221-8F56BF2B5D9E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Scheme #1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(Mean value discrete gradient)</a:t>
                </a:r>
              </a:p>
            </p:txBody>
          </p:sp>
          <p:sp>
            <p:nvSpPr>
              <p:cNvPr id="18" name="Rectangle: Top Corners Rounded 17">
                <a:extLst>
                  <a:ext uri="{FF2B5EF4-FFF2-40B4-BE49-F238E27FC236}">
                    <a16:creationId xmlns:a16="http://schemas.microsoft.com/office/drawing/2014/main" id="{E988BF67-DB90-62A3-B654-909FB8CD25B3}"/>
                  </a:ext>
                </a:extLst>
              </p:cNvPr>
              <p:cNvSpPr/>
              <p:nvPr/>
            </p:nvSpPr>
            <p:spPr>
              <a:xfrm rot="10800000">
                <a:off x="388418" y="4978669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99D699-874E-E54E-31D8-E97B35705974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1364946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B0C364-7546-7AEC-07A4-A2F2FD45B6F0}"/>
                    </a:ext>
                  </a:extLst>
                </p:cNvPr>
                <p:cNvSpPr txBox="1"/>
                <p:nvPr/>
              </p:nvSpPr>
              <p:spPr>
                <a:xfrm>
                  <a:off x="1358884" y="4614174"/>
                  <a:ext cx="9607546" cy="587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B0C364-7546-7AEC-07A4-A2F2FD45B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4" y="4614174"/>
                  <a:ext cx="9607546" cy="587084"/>
                </a:xfrm>
                <a:prstGeom prst="rect">
                  <a:avLst/>
                </a:prstGeom>
                <a:blipFill>
                  <a:blip r:embed="rId5"/>
                  <a:stretch>
                    <a:fillRect l="-1015" b="-239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9FFDF0-B917-E08D-C62A-50FC729257A2}"/>
                    </a:ext>
                  </a:extLst>
                </p:cNvPr>
                <p:cNvSpPr txBox="1"/>
                <p:nvPr/>
              </p:nvSpPr>
              <p:spPr>
                <a:xfrm>
                  <a:off x="1358884" y="5327220"/>
                  <a:ext cx="9474226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9FFDF0-B917-E08D-C62A-50FC72925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4" y="5327220"/>
                  <a:ext cx="9474226" cy="7861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43701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5FE25-CA3E-A876-7EAB-3EAC5E97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7B09C2A-C7AA-8DC2-6AC5-194D874F5667}"/>
              </a:ext>
            </a:extLst>
          </p:cNvPr>
          <p:cNvGrpSpPr/>
          <p:nvPr/>
        </p:nvGrpSpPr>
        <p:grpSpPr>
          <a:xfrm>
            <a:off x="1225570" y="3995826"/>
            <a:ext cx="9740860" cy="2481784"/>
            <a:chOff x="1225570" y="3909327"/>
            <a:chExt cx="9740860" cy="24817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29AD37F-B55E-836C-4CE5-1099B450C1C7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2481784"/>
              <a:chOff x="388417" y="3108396"/>
              <a:chExt cx="6091642" cy="2481784"/>
            </a:xfrm>
          </p:grpSpPr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97479BCC-B722-EC52-DD57-8AF21D1894C7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Scheme #1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(Mean value discrete gradient)</a:t>
                </a:r>
              </a:p>
            </p:txBody>
          </p:sp>
          <p:sp>
            <p:nvSpPr>
              <p:cNvPr id="18" name="Rectangle: Top Corners Rounded 17">
                <a:extLst>
                  <a:ext uri="{FF2B5EF4-FFF2-40B4-BE49-F238E27FC236}">
                    <a16:creationId xmlns:a16="http://schemas.microsoft.com/office/drawing/2014/main" id="{672D96F7-A6EF-D270-CA06-4DD738A925CC}"/>
                  </a:ext>
                </a:extLst>
              </p:cNvPr>
              <p:cNvSpPr/>
              <p:nvPr/>
            </p:nvSpPr>
            <p:spPr>
              <a:xfrm rot="10800000">
                <a:off x="388418" y="4978669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B88B9F-867F-B30A-ED0E-71441C6CEB02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1364946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041183B-742C-A3D1-2F75-BAE08D065C02}"/>
                    </a:ext>
                  </a:extLst>
                </p:cNvPr>
                <p:cNvSpPr txBox="1"/>
                <p:nvPr/>
              </p:nvSpPr>
              <p:spPr>
                <a:xfrm>
                  <a:off x="1358884" y="4614174"/>
                  <a:ext cx="9607546" cy="587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B0C364-7546-7AEC-07A4-A2F2FD45B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4" y="4614174"/>
                  <a:ext cx="9607546" cy="587084"/>
                </a:xfrm>
                <a:prstGeom prst="rect">
                  <a:avLst/>
                </a:prstGeom>
                <a:blipFill>
                  <a:blip r:embed="rId5"/>
                  <a:stretch>
                    <a:fillRect l="-1015" b="-239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A5C942-86ED-7732-59B3-004B0A982A6E}"/>
                    </a:ext>
                  </a:extLst>
                </p:cNvPr>
                <p:cNvSpPr txBox="1"/>
                <p:nvPr/>
              </p:nvSpPr>
              <p:spPr>
                <a:xfrm>
                  <a:off x="1358884" y="5327220"/>
                  <a:ext cx="9474226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9FFDF0-B917-E08D-C62A-50FC72925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4" y="5327220"/>
                  <a:ext cx="9474226" cy="7861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video_no_correction">
            <a:hlinkClick r:id="" action="ppaction://media"/>
            <a:extLst>
              <a:ext uri="{FF2B5EF4-FFF2-40B4-BE49-F238E27FC236}">
                <a16:creationId xmlns:a16="http://schemas.microsoft.com/office/drawing/2014/main" id="{3D14A856-0EF6-C785-D637-671B7029B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88331" y="111930"/>
            <a:ext cx="14303384" cy="35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B0FBD-710B-8660-8619-D2EB252C8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56416309-3A07-FBCE-6C84-75E87E38C4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A81F7C-CCA0-1C58-A8AF-87F33DA4153D}"/>
              </a:ext>
            </a:extLst>
          </p:cNvPr>
          <p:cNvSpPr txBox="1"/>
          <p:nvPr/>
        </p:nvSpPr>
        <p:spPr>
          <a:xfrm>
            <a:off x="619760" y="3738015"/>
            <a:ext cx="90424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3. THE MAGNETIC MOMENT</a:t>
            </a:r>
          </a:p>
        </p:txBody>
      </p:sp>
    </p:spTree>
    <p:extLst>
      <p:ext uri="{BB962C8B-B14F-4D97-AF65-F5344CB8AC3E}">
        <p14:creationId xmlns:p14="http://schemas.microsoft.com/office/powerpoint/2010/main" val="2119153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B457-B371-50A7-FB86-E5F9C0844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4DB0EA4-8328-AE42-99CC-CBDCF78F943B}"/>
              </a:ext>
            </a:extLst>
          </p:cNvPr>
          <p:cNvGrpSpPr/>
          <p:nvPr/>
        </p:nvGrpSpPr>
        <p:grpSpPr>
          <a:xfrm>
            <a:off x="1575839" y="1565742"/>
            <a:ext cx="2784763" cy="718791"/>
            <a:chOff x="1575839" y="1565742"/>
            <a:chExt cx="2784763" cy="718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FF9392B-5C7D-C314-0EFE-A242F6321D34}"/>
                    </a:ext>
                  </a:extLst>
                </p:cNvPr>
                <p:cNvSpPr txBox="1"/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FF9392B-5C7D-C314-0EFE-A242F6321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0D2DBA1-B315-6E57-DE11-49DC47933874}"/>
                </a:ext>
              </a:extLst>
            </p:cNvPr>
            <p:cNvCxnSpPr/>
            <p:nvPr/>
          </p:nvCxnSpPr>
          <p:spPr>
            <a:xfrm rot="20790153" flipV="1">
              <a:off x="1575839" y="2284533"/>
              <a:ext cx="2784763" cy="0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DF34ACE-3C7F-04FF-1047-EB54717EA4A2}"/>
              </a:ext>
            </a:extLst>
          </p:cNvPr>
          <p:cNvGrpSpPr/>
          <p:nvPr/>
        </p:nvGrpSpPr>
        <p:grpSpPr>
          <a:xfrm>
            <a:off x="1359349" y="292589"/>
            <a:ext cx="1598514" cy="2157938"/>
            <a:chOff x="1359349" y="292589"/>
            <a:chExt cx="1598514" cy="2157938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C781F3E-44D2-E27C-918F-FBCCF2316FB2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359349" y="455081"/>
              <a:ext cx="1598514" cy="1995446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CBA7119-0138-45B2-87A5-24B462AC88A2}"/>
                    </a:ext>
                  </a:extLst>
                </p:cNvPr>
                <p:cNvSpPr txBox="1"/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CBA7119-0138-45B2-87A5-24B462AC8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678C94A-C6B3-6BAD-8F4E-D66D204190FE}"/>
              </a:ext>
            </a:extLst>
          </p:cNvPr>
          <p:cNvGrpSpPr/>
          <p:nvPr/>
        </p:nvGrpSpPr>
        <p:grpSpPr>
          <a:xfrm rot="20790153">
            <a:off x="1710876" y="2386457"/>
            <a:ext cx="2784762" cy="923331"/>
            <a:chOff x="5565465" y="4309118"/>
            <a:chExt cx="2784762" cy="923331"/>
          </a:xfrm>
        </p:grpSpPr>
        <p:sp>
          <p:nvSpPr>
            <p:cNvPr id="101" name="Right Brace 100">
              <a:extLst>
                <a:ext uri="{FF2B5EF4-FFF2-40B4-BE49-F238E27FC236}">
                  <a16:creationId xmlns:a16="http://schemas.microsoft.com/office/drawing/2014/main" id="{BD503FAC-E0D2-3EC3-F35A-1E1CE15CAF3C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783A627-8A89-EBAA-7CA4-8148A2B432AD}"/>
                    </a:ext>
                  </a:extLst>
                </p:cNvPr>
                <p:cNvSpPr txBox="1"/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783A627-8A89-EBAA-7CA4-8148A2B43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ADE8EED-A7E2-5ADF-3B27-72D1DC599E40}"/>
              </a:ext>
            </a:extLst>
          </p:cNvPr>
          <p:cNvGrpSpPr/>
          <p:nvPr/>
        </p:nvGrpSpPr>
        <p:grpSpPr>
          <a:xfrm>
            <a:off x="1600003" y="1877925"/>
            <a:ext cx="1035031" cy="610804"/>
            <a:chOff x="1600003" y="1877925"/>
            <a:chExt cx="1035031" cy="610804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612F0F20-A27C-CACF-997A-BC2DB2BBCE86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600003" y="2488729"/>
              <a:ext cx="103503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99401D8-2F2E-C8D3-DFBA-925349DF547C}"/>
                    </a:ext>
                  </a:extLst>
                </p:cNvPr>
                <p:cNvSpPr txBox="1"/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99401D8-2F2E-C8D3-DFBA-925349DF5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blipFill>
                  <a:blip r:embed="rId5"/>
                  <a:stretch>
                    <a:fillRect l="-5970" r="-28358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6309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36E99-3744-9A11-9D87-DB94C7D33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D07FE-6D8C-BF90-1E45-41C27D944D1A}"/>
              </a:ext>
            </a:extLst>
          </p:cNvPr>
          <p:cNvCxnSpPr>
            <a:cxnSpLocks/>
          </p:cNvCxnSpPr>
          <p:nvPr/>
        </p:nvCxnSpPr>
        <p:spPr>
          <a:xfrm rot="20790153" flipV="1">
            <a:off x="1380748" y="641788"/>
            <a:ext cx="0" cy="1995208"/>
          </a:xfrm>
          <a:prstGeom prst="straightConnector1">
            <a:avLst/>
          </a:prstGeom>
          <a:ln w="19050">
            <a:solidFill>
              <a:srgbClr val="002147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BF4FB1-6E2E-DE0C-6899-0CF28F16838D}"/>
              </a:ext>
            </a:extLst>
          </p:cNvPr>
          <p:cNvGrpSpPr/>
          <p:nvPr/>
        </p:nvGrpSpPr>
        <p:grpSpPr>
          <a:xfrm>
            <a:off x="1575839" y="1565742"/>
            <a:ext cx="2784763" cy="718791"/>
            <a:chOff x="1575839" y="1565742"/>
            <a:chExt cx="2784763" cy="718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F59F320-E822-C50E-A395-3AABBDF625E6}"/>
                    </a:ext>
                  </a:extLst>
                </p:cNvPr>
                <p:cNvSpPr txBox="1"/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F59F320-E822-C50E-A395-3AABBDF62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697B8F-0A67-F34A-72CF-BE387341B26F}"/>
                </a:ext>
              </a:extLst>
            </p:cNvPr>
            <p:cNvCxnSpPr/>
            <p:nvPr/>
          </p:nvCxnSpPr>
          <p:spPr>
            <a:xfrm rot="20790153" flipV="1">
              <a:off x="1575839" y="2284533"/>
              <a:ext cx="2784763" cy="0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71379-D6DF-3B57-7620-0E2A034702AF}"/>
              </a:ext>
            </a:extLst>
          </p:cNvPr>
          <p:cNvCxnSpPr/>
          <p:nvPr/>
        </p:nvCxnSpPr>
        <p:spPr>
          <a:xfrm rot="20790153">
            <a:off x="2935787" y="268533"/>
            <a:ext cx="0" cy="1995446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1951CC-5885-404A-A67E-83117AA023A5}"/>
              </a:ext>
            </a:extLst>
          </p:cNvPr>
          <p:cNvCxnSpPr/>
          <p:nvPr/>
        </p:nvCxnSpPr>
        <p:spPr>
          <a:xfrm rot="20790153">
            <a:off x="1125013" y="484214"/>
            <a:ext cx="1598400" cy="0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7A03A9-FCC3-612F-46CC-0F710A0D79C9}"/>
              </a:ext>
            </a:extLst>
          </p:cNvPr>
          <p:cNvGrpSpPr/>
          <p:nvPr/>
        </p:nvGrpSpPr>
        <p:grpSpPr>
          <a:xfrm>
            <a:off x="1359349" y="292589"/>
            <a:ext cx="1598514" cy="2157938"/>
            <a:chOff x="1359349" y="292589"/>
            <a:chExt cx="1598514" cy="215793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BC16D9-67F1-4B96-98A0-0D9E91514224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359349" y="455081"/>
              <a:ext cx="1598514" cy="1995446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867D0BB-1E9A-2553-9F99-DD75EBC07AD6}"/>
                    </a:ext>
                  </a:extLst>
                </p:cNvPr>
                <p:cNvSpPr txBox="1"/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867D0BB-1E9A-2553-9F99-DD75EBC07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0496F-A43C-FEC3-158F-C2B634F403B9}"/>
              </a:ext>
            </a:extLst>
          </p:cNvPr>
          <p:cNvGrpSpPr/>
          <p:nvPr/>
        </p:nvGrpSpPr>
        <p:grpSpPr>
          <a:xfrm rot="20790153">
            <a:off x="1884734" y="3109761"/>
            <a:ext cx="2784762" cy="923331"/>
            <a:chOff x="5565465" y="4309118"/>
            <a:chExt cx="2784762" cy="923331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5B5BE904-933B-6285-92E9-36AD4C858E52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0F84F4E-6C2A-1DFF-6960-6F883D9BB3F6}"/>
                    </a:ext>
                  </a:extLst>
                </p:cNvPr>
                <p:cNvSpPr txBox="1"/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0F84F4E-6C2A-1DFF-6960-6F883D9BB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895405-97FE-C848-8509-37953258917E}"/>
              </a:ext>
            </a:extLst>
          </p:cNvPr>
          <p:cNvGrpSpPr/>
          <p:nvPr/>
        </p:nvGrpSpPr>
        <p:grpSpPr>
          <a:xfrm rot="20790153">
            <a:off x="1687730" y="2368315"/>
            <a:ext cx="2784764" cy="764759"/>
            <a:chOff x="5565463" y="3818399"/>
            <a:chExt cx="2784764" cy="76475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8EA5DBD-798F-EA9D-19B1-C48E6976FF9C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5565463" y="3818399"/>
              <a:ext cx="2" cy="76475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EB0D14-9608-6555-ADA9-735E723F3835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8349974" y="3878773"/>
              <a:ext cx="253" cy="70438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44CB12-F173-2652-73DC-83B90048292B}"/>
              </a:ext>
            </a:extLst>
          </p:cNvPr>
          <p:cNvGrpSpPr/>
          <p:nvPr/>
        </p:nvGrpSpPr>
        <p:grpSpPr>
          <a:xfrm rot="20790153">
            <a:off x="1746652" y="2501945"/>
            <a:ext cx="1564840" cy="860619"/>
            <a:chOff x="5565465" y="4309118"/>
            <a:chExt cx="2784762" cy="86061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1959F19-B045-AFAF-7F7B-4C4FCD8DC25C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AE863B-03D8-5CB3-AA1C-8F6DF146A068}"/>
                    </a:ext>
                  </a:extLst>
                </p:cNvPr>
                <p:cNvSpPr txBox="1"/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AE863B-03D8-5CB3-AA1C-8F6DF146A0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blipFill>
                  <a:blip r:embed="rId5"/>
                  <a:stretch>
                    <a:fillRect r="-13514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8BCD365-AF13-99FF-80B2-5B3F215976AF}"/>
              </a:ext>
            </a:extLst>
          </p:cNvPr>
          <p:cNvGrpSpPr/>
          <p:nvPr/>
        </p:nvGrpSpPr>
        <p:grpSpPr>
          <a:xfrm rot="20790153">
            <a:off x="134812" y="803444"/>
            <a:ext cx="1144945" cy="1995449"/>
            <a:chOff x="4299702" y="1725930"/>
            <a:chExt cx="1144945" cy="19954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BDC6A1F-190B-BDDA-9B78-95FA6057AC4D}"/>
                </a:ext>
              </a:extLst>
            </p:cNvPr>
            <p:cNvGrpSpPr/>
            <p:nvPr/>
          </p:nvGrpSpPr>
          <p:grpSpPr>
            <a:xfrm rot="5400000">
              <a:off x="3766460" y="2259175"/>
              <a:ext cx="1995446" cy="928962"/>
              <a:chOff x="2418946" y="2272680"/>
              <a:chExt cx="1564840" cy="928962"/>
            </a:xfrm>
          </p:grpSpPr>
          <p:sp>
            <p:nvSpPr>
              <p:cNvPr id="33" name="Right Brace 32">
                <a:extLst>
                  <a:ext uri="{FF2B5EF4-FFF2-40B4-BE49-F238E27FC236}">
                    <a16:creationId xmlns:a16="http://schemas.microsoft.com/office/drawing/2014/main" id="{8BF14168-35D5-0097-8DE3-0B4F316FA8C8}"/>
                  </a:ext>
                </a:extLst>
              </p:cNvPr>
              <p:cNvSpPr/>
              <p:nvPr/>
            </p:nvSpPr>
            <p:spPr>
              <a:xfrm rot="5400000">
                <a:off x="2970533" y="1721093"/>
                <a:ext cx="461665" cy="1564840"/>
              </a:xfrm>
              <a:prstGeom prst="rightBrace">
                <a:avLst>
                  <a:gd name="adj1" fmla="val 42030"/>
                  <a:gd name="adj2" fmla="val 50000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4EA39AA-0D2A-B49F-D2DD-BB63820BB72A}"/>
                      </a:ext>
                    </a:extLst>
                  </p:cNvPr>
                  <p:cNvSpPr txBox="1"/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oMath>
                      </m:oMathPara>
                    </a14:m>
                    <a:endParaRPr lang="en-GB" sz="2400" i="1" dirty="0">
                      <a:solidFill>
                        <a:srgbClr val="C00000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4EA39AA-0D2A-B49F-D2DD-BB63820BB7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3878E26-6CFE-07B2-5EAB-0CB7E6FAE7C7}"/>
                </a:ext>
              </a:extLst>
            </p:cNvPr>
            <p:cNvGrpSpPr/>
            <p:nvPr/>
          </p:nvGrpSpPr>
          <p:grpSpPr>
            <a:xfrm>
              <a:off x="5228664" y="1725930"/>
              <a:ext cx="215983" cy="1995448"/>
              <a:chOff x="5228664" y="1725930"/>
              <a:chExt cx="215983" cy="1995448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A42CC4B-905E-76A9-9D98-7DA6FE8049B6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 flipH="1">
                <a:off x="5228664" y="3721378"/>
                <a:ext cx="215983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8EAB234-E2CE-DFB5-0529-E23DC0EC9412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 flipH="1">
                <a:off x="5228664" y="1725930"/>
                <a:ext cx="215983" cy="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AB812A-48AF-5491-EBE2-B4BAF8808C54}"/>
              </a:ext>
            </a:extLst>
          </p:cNvPr>
          <p:cNvGrpSpPr/>
          <p:nvPr/>
        </p:nvGrpSpPr>
        <p:grpSpPr>
          <a:xfrm>
            <a:off x="1600003" y="1877925"/>
            <a:ext cx="1035031" cy="610804"/>
            <a:chOff x="1600003" y="1877925"/>
            <a:chExt cx="1035031" cy="6108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22BE203-624D-44B5-8FA2-FFBBA71BED9C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600003" y="2488729"/>
              <a:ext cx="103503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96C6B45-11B5-7C86-B2D3-F0E3EACB6384}"/>
                    </a:ext>
                  </a:extLst>
                </p:cNvPr>
                <p:cNvSpPr txBox="1"/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96C6B45-11B5-7C86-B2D3-F0E3EACB6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blipFill>
                  <a:blip r:embed="rId7"/>
                  <a:stretch>
                    <a:fillRect l="-5970" r="-28358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19C7F3C-7F7F-5A07-7588-9766DE9DC072}"/>
              </a:ext>
            </a:extLst>
          </p:cNvPr>
          <p:cNvGrpSpPr/>
          <p:nvPr/>
        </p:nvGrpSpPr>
        <p:grpSpPr>
          <a:xfrm>
            <a:off x="961036" y="1587036"/>
            <a:ext cx="532264" cy="1036800"/>
            <a:chOff x="961036" y="1587036"/>
            <a:chExt cx="532264" cy="103680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603825-5F86-65E3-CAFB-560C0532647B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493300" y="1587036"/>
              <a:ext cx="0" cy="1036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0CAC5E6-B1CD-FA10-1E69-9D45FF5E6BC6}"/>
                    </a:ext>
                  </a:extLst>
                </p:cNvPr>
                <p:cNvSpPr txBox="1"/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0CAC5E6-B1CD-FA10-1E69-9D45FF5E6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970" r="-23881"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446F5CE-D420-94AF-813F-FEF63A57C853}"/>
              </a:ext>
            </a:extLst>
          </p:cNvPr>
          <p:cNvGrpSpPr/>
          <p:nvPr/>
        </p:nvGrpSpPr>
        <p:grpSpPr>
          <a:xfrm>
            <a:off x="6944929" y="639956"/>
            <a:ext cx="4672823" cy="1708260"/>
            <a:chOff x="1225570" y="3909327"/>
            <a:chExt cx="9740860" cy="170826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FCAAB79-AC06-76EF-0F11-988939222859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708260"/>
              <a:chOff x="388417" y="3108396"/>
              <a:chExt cx="6091642" cy="1708260"/>
            </a:xfrm>
          </p:grpSpPr>
          <p:sp>
            <p:nvSpPr>
              <p:cNvPr id="78" name="Rectangle: Top Corners Rounded 77">
                <a:extLst>
                  <a:ext uri="{FF2B5EF4-FFF2-40B4-BE49-F238E27FC236}">
                    <a16:creationId xmlns:a16="http://schemas.microsoft.com/office/drawing/2014/main" id="{9D1CD662-897A-B16A-5D86-4BA8CF013DBA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(Magnetic moment)</a:t>
                </a:r>
              </a:p>
            </p:txBody>
          </p:sp>
          <p:sp>
            <p:nvSpPr>
              <p:cNvPr id="79" name="Rectangle: Top Corners Rounded 78">
                <a:extLst>
                  <a:ext uri="{FF2B5EF4-FFF2-40B4-BE49-F238E27FC236}">
                    <a16:creationId xmlns:a16="http://schemas.microsoft.com/office/drawing/2014/main" id="{EE791903-5F8C-A67B-4108-3DDC094FC239}"/>
                  </a:ext>
                </a:extLst>
              </p:cNvPr>
              <p:cNvSpPr/>
              <p:nvPr/>
            </p:nvSpPr>
            <p:spPr>
              <a:xfrm rot="10800000">
                <a:off x="388418" y="4205145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2F30654-BC97-15A1-C384-A97A56B82131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611511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1D0357B-0DA9-B3AA-E98B-6B6B18FDD2CB}"/>
                    </a:ext>
                  </a:extLst>
                </p:cNvPr>
                <p:cNvSpPr txBox="1"/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1D0357B-0DA9-B3AA-E98B-6B6B18FDD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2117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F41E0-2ADB-4FF9-D4FD-1F929792F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0F0D44-B5E7-1331-6831-71FD9BC4B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772A48-A11B-66F0-A84B-9062C8D33015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32755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772A48-A11B-66F0-A84B-9062C8D33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3275512"/>
              </a:xfrm>
              <a:prstGeom prst="rect">
                <a:avLst/>
              </a:prstGeom>
              <a:blipFill>
                <a:blip r:embed="rId4"/>
                <a:stretch>
                  <a:fillRect l="-14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94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7F28C-F59C-8199-4054-318485C54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80B146-20E6-B3B6-1508-53F49C0AAF71}"/>
              </a:ext>
            </a:extLst>
          </p:cNvPr>
          <p:cNvCxnSpPr>
            <a:cxnSpLocks/>
          </p:cNvCxnSpPr>
          <p:nvPr/>
        </p:nvCxnSpPr>
        <p:spPr>
          <a:xfrm rot="20790153" flipV="1">
            <a:off x="1380748" y="641788"/>
            <a:ext cx="0" cy="1995208"/>
          </a:xfrm>
          <a:prstGeom prst="straightConnector1">
            <a:avLst/>
          </a:prstGeom>
          <a:ln w="19050">
            <a:solidFill>
              <a:srgbClr val="002147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2E6BC80-EFAD-A31B-4F7A-3056D3AAC0AC}"/>
              </a:ext>
            </a:extLst>
          </p:cNvPr>
          <p:cNvGrpSpPr/>
          <p:nvPr/>
        </p:nvGrpSpPr>
        <p:grpSpPr>
          <a:xfrm>
            <a:off x="1575839" y="1565742"/>
            <a:ext cx="2784763" cy="718791"/>
            <a:chOff x="1575839" y="1565742"/>
            <a:chExt cx="2784763" cy="718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0875FFE-DB19-DB0C-38CF-32F1B5D38792}"/>
                    </a:ext>
                  </a:extLst>
                </p:cNvPr>
                <p:cNvSpPr txBox="1"/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F59F320-E822-C50E-A395-3AABBDF62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C2F438C-22DC-2956-CA46-E3DB7DDAA3B6}"/>
                </a:ext>
              </a:extLst>
            </p:cNvPr>
            <p:cNvCxnSpPr/>
            <p:nvPr/>
          </p:nvCxnSpPr>
          <p:spPr>
            <a:xfrm rot="20790153" flipV="1">
              <a:off x="1575839" y="2284533"/>
              <a:ext cx="2784763" cy="0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451D01-EE21-C497-8469-A93B90C420D4}"/>
              </a:ext>
            </a:extLst>
          </p:cNvPr>
          <p:cNvCxnSpPr/>
          <p:nvPr/>
        </p:nvCxnSpPr>
        <p:spPr>
          <a:xfrm rot="20790153">
            <a:off x="2935787" y="268533"/>
            <a:ext cx="0" cy="1995446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DF8BC1-3640-DEE2-4B1C-B085A595899F}"/>
              </a:ext>
            </a:extLst>
          </p:cNvPr>
          <p:cNvCxnSpPr/>
          <p:nvPr/>
        </p:nvCxnSpPr>
        <p:spPr>
          <a:xfrm rot="20790153">
            <a:off x="1125013" y="484214"/>
            <a:ext cx="1598400" cy="0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0676C7-1FD9-41B9-B79F-A1021C1246B1}"/>
              </a:ext>
            </a:extLst>
          </p:cNvPr>
          <p:cNvGrpSpPr/>
          <p:nvPr/>
        </p:nvGrpSpPr>
        <p:grpSpPr>
          <a:xfrm>
            <a:off x="1359349" y="292589"/>
            <a:ext cx="1598514" cy="2157938"/>
            <a:chOff x="1359349" y="292589"/>
            <a:chExt cx="1598514" cy="215793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C8FBDDE-85BA-DF99-DB68-FB68B6A27444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359349" y="455081"/>
              <a:ext cx="1598514" cy="1995446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AA783E7-9B99-1841-7727-583D7A99E9E5}"/>
                    </a:ext>
                  </a:extLst>
                </p:cNvPr>
                <p:cNvSpPr txBox="1"/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867D0BB-1E9A-2553-9F99-DD75EBC07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419222-8366-0C78-7955-B7045E371B71}"/>
              </a:ext>
            </a:extLst>
          </p:cNvPr>
          <p:cNvGrpSpPr/>
          <p:nvPr/>
        </p:nvGrpSpPr>
        <p:grpSpPr>
          <a:xfrm rot="20790153">
            <a:off x="1884734" y="3109761"/>
            <a:ext cx="2784762" cy="923331"/>
            <a:chOff x="5565465" y="4309118"/>
            <a:chExt cx="2784762" cy="923331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220D6923-B568-5BE4-F15A-BA71E12A2B00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F57F355-666C-36D2-4B66-B6485C0F16D2}"/>
                    </a:ext>
                  </a:extLst>
                </p:cNvPr>
                <p:cNvSpPr txBox="1"/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0F84F4E-6C2A-1DFF-6960-6F883D9BB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1652AA-5137-C197-3108-3D8D6060F7D7}"/>
              </a:ext>
            </a:extLst>
          </p:cNvPr>
          <p:cNvGrpSpPr/>
          <p:nvPr/>
        </p:nvGrpSpPr>
        <p:grpSpPr>
          <a:xfrm rot="20790153">
            <a:off x="1687730" y="2368315"/>
            <a:ext cx="2784764" cy="764759"/>
            <a:chOff x="5565463" y="3818399"/>
            <a:chExt cx="2784764" cy="76475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DD9BF24-9421-B039-1BD0-DA6ACF0B86DC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5565463" y="3818399"/>
              <a:ext cx="2" cy="76475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D88B9D7-7718-B78B-403F-7B4B175E4F5D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8349974" y="3878773"/>
              <a:ext cx="253" cy="70438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359662-A424-5BCF-3EA3-4ADD2CE472F9}"/>
              </a:ext>
            </a:extLst>
          </p:cNvPr>
          <p:cNvGrpSpPr/>
          <p:nvPr/>
        </p:nvGrpSpPr>
        <p:grpSpPr>
          <a:xfrm rot="20790153">
            <a:off x="1746652" y="2501945"/>
            <a:ext cx="1564840" cy="860619"/>
            <a:chOff x="5565465" y="4309118"/>
            <a:chExt cx="2784762" cy="86061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347DE881-75CB-3C4D-5B1C-073E105F0141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CAA2EFD-1510-1675-35D1-E94D17DDB0FC}"/>
                    </a:ext>
                  </a:extLst>
                </p:cNvPr>
                <p:cNvSpPr txBox="1"/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AE863B-03D8-5CB3-AA1C-8F6DF146A0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blipFill>
                  <a:blip r:embed="rId5"/>
                  <a:stretch>
                    <a:fillRect r="-13514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F8E09D3-B70A-8D49-16BE-FFF664A66F10}"/>
              </a:ext>
            </a:extLst>
          </p:cNvPr>
          <p:cNvGrpSpPr/>
          <p:nvPr/>
        </p:nvGrpSpPr>
        <p:grpSpPr>
          <a:xfrm rot="20790153">
            <a:off x="134812" y="803444"/>
            <a:ext cx="1144945" cy="1995449"/>
            <a:chOff x="4299702" y="1725930"/>
            <a:chExt cx="1144945" cy="19954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528832C-F8A4-E9DF-9743-BA0FE707EC21}"/>
                </a:ext>
              </a:extLst>
            </p:cNvPr>
            <p:cNvGrpSpPr/>
            <p:nvPr/>
          </p:nvGrpSpPr>
          <p:grpSpPr>
            <a:xfrm rot="5400000">
              <a:off x="3766460" y="2259175"/>
              <a:ext cx="1995446" cy="928962"/>
              <a:chOff x="2418946" y="2272680"/>
              <a:chExt cx="1564840" cy="928962"/>
            </a:xfrm>
          </p:grpSpPr>
          <p:sp>
            <p:nvSpPr>
              <p:cNvPr id="33" name="Right Brace 32">
                <a:extLst>
                  <a:ext uri="{FF2B5EF4-FFF2-40B4-BE49-F238E27FC236}">
                    <a16:creationId xmlns:a16="http://schemas.microsoft.com/office/drawing/2014/main" id="{D1067FBA-686E-7B4F-1064-993018F785C3}"/>
                  </a:ext>
                </a:extLst>
              </p:cNvPr>
              <p:cNvSpPr/>
              <p:nvPr/>
            </p:nvSpPr>
            <p:spPr>
              <a:xfrm rot="5400000">
                <a:off x="2970533" y="1721093"/>
                <a:ext cx="461665" cy="1564840"/>
              </a:xfrm>
              <a:prstGeom prst="rightBrace">
                <a:avLst>
                  <a:gd name="adj1" fmla="val 42030"/>
                  <a:gd name="adj2" fmla="val 50000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36A7DA5-F94C-48A7-338E-BE5271288B50}"/>
                      </a:ext>
                    </a:extLst>
                  </p:cNvPr>
                  <p:cNvSpPr txBox="1"/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oMath>
                      </m:oMathPara>
                    </a14:m>
                    <a:endParaRPr lang="en-GB" sz="2400" i="1" dirty="0">
                      <a:solidFill>
                        <a:srgbClr val="C00000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4EA39AA-0D2A-B49F-D2DD-BB63820BB7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CCECAE2-DAB0-F4E1-9BD4-C266AA25E1EA}"/>
                </a:ext>
              </a:extLst>
            </p:cNvPr>
            <p:cNvGrpSpPr/>
            <p:nvPr/>
          </p:nvGrpSpPr>
          <p:grpSpPr>
            <a:xfrm>
              <a:off x="5228664" y="1725930"/>
              <a:ext cx="215983" cy="1995448"/>
              <a:chOff x="5228664" y="1725930"/>
              <a:chExt cx="215983" cy="1995448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740CB44-C241-307B-E756-4F79B4236C1E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 flipH="1">
                <a:off x="5228664" y="3721378"/>
                <a:ext cx="215983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35AB1B8-803A-5360-79A0-5CC022E32D31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 flipH="1">
                <a:off x="5228664" y="1725930"/>
                <a:ext cx="215983" cy="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EEAA18B-3EAD-C996-88BD-5DA9E523CADF}"/>
              </a:ext>
            </a:extLst>
          </p:cNvPr>
          <p:cNvGrpSpPr/>
          <p:nvPr/>
        </p:nvGrpSpPr>
        <p:grpSpPr>
          <a:xfrm>
            <a:off x="1600003" y="1877925"/>
            <a:ext cx="1035031" cy="610804"/>
            <a:chOff x="1600003" y="1877925"/>
            <a:chExt cx="1035031" cy="6108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A86867E-85D9-C49E-F399-01569A527868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600003" y="2488729"/>
              <a:ext cx="103503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D6C007-F979-52C8-2FC1-F3BD2FC5434A}"/>
                    </a:ext>
                  </a:extLst>
                </p:cNvPr>
                <p:cNvSpPr txBox="1"/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96C6B45-11B5-7C86-B2D3-F0E3EACB6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blipFill>
                  <a:blip r:embed="rId7"/>
                  <a:stretch>
                    <a:fillRect l="-5970" r="-28358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E7984D-6B1A-BD62-A8FF-A490511892A4}"/>
              </a:ext>
            </a:extLst>
          </p:cNvPr>
          <p:cNvGrpSpPr/>
          <p:nvPr/>
        </p:nvGrpSpPr>
        <p:grpSpPr>
          <a:xfrm>
            <a:off x="961036" y="1587036"/>
            <a:ext cx="532264" cy="1036800"/>
            <a:chOff x="961036" y="1587036"/>
            <a:chExt cx="532264" cy="103680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6740EA5-F255-A13C-90A3-7A6D6605429E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493300" y="1587036"/>
              <a:ext cx="0" cy="1036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E243CF-3ACD-216D-E646-62F1BEDA5DAC}"/>
                    </a:ext>
                  </a:extLst>
                </p:cNvPr>
                <p:cNvSpPr txBox="1"/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0CAC5E6-B1CD-FA10-1E69-9D45FF5E6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970" r="-23881"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697B6C8-AC10-D0D4-B4F6-A58B2FC29670}"/>
              </a:ext>
            </a:extLst>
          </p:cNvPr>
          <p:cNvGrpSpPr/>
          <p:nvPr/>
        </p:nvGrpSpPr>
        <p:grpSpPr>
          <a:xfrm>
            <a:off x="6944929" y="2112597"/>
            <a:ext cx="4672822" cy="1724244"/>
            <a:chOff x="6944929" y="2112597"/>
            <a:chExt cx="4672822" cy="172424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4B99BB3-97AB-657D-BAB7-DD724739557A}"/>
                </a:ext>
              </a:extLst>
            </p:cNvPr>
            <p:cNvSpPr/>
            <p:nvPr/>
          </p:nvSpPr>
          <p:spPr>
            <a:xfrm>
              <a:off x="9163716" y="2112597"/>
              <a:ext cx="235246" cy="8253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07E175-11AF-0A64-1991-1647B9B255E8}"/>
                </a:ext>
              </a:extLst>
            </p:cNvPr>
            <p:cNvSpPr/>
            <p:nvPr/>
          </p:nvSpPr>
          <p:spPr>
            <a:xfrm>
              <a:off x="7686907" y="2795883"/>
              <a:ext cx="3188864" cy="104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0FBADD6-565A-756E-7EF1-93D7B856DC2E}"/>
                    </a:ext>
                  </a:extLst>
                </p:cNvPr>
                <p:cNvSpPr txBox="1"/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639289-051C-5892-999A-E33EB1585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9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6493F65-4649-AC8C-1EB9-653B0D7E78C4}"/>
              </a:ext>
            </a:extLst>
          </p:cNvPr>
          <p:cNvGrpSpPr/>
          <p:nvPr/>
        </p:nvGrpSpPr>
        <p:grpSpPr>
          <a:xfrm>
            <a:off x="6944929" y="639956"/>
            <a:ext cx="4672823" cy="1708260"/>
            <a:chOff x="1225570" y="3909327"/>
            <a:chExt cx="9740860" cy="170826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AF5C2D7-71E8-3BD8-F41B-C90FA7341500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708260"/>
              <a:chOff x="388417" y="3108396"/>
              <a:chExt cx="6091642" cy="1708260"/>
            </a:xfrm>
          </p:grpSpPr>
          <p:sp>
            <p:nvSpPr>
              <p:cNvPr id="78" name="Rectangle: Top Corners Rounded 77">
                <a:extLst>
                  <a:ext uri="{FF2B5EF4-FFF2-40B4-BE49-F238E27FC236}">
                    <a16:creationId xmlns:a16="http://schemas.microsoft.com/office/drawing/2014/main" id="{A28A9DF3-B3A7-4555-49F6-36311FC9C9B0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(Magnetic moment)</a:t>
                </a:r>
              </a:p>
            </p:txBody>
          </p:sp>
          <p:sp>
            <p:nvSpPr>
              <p:cNvPr id="79" name="Rectangle: Top Corners Rounded 78">
                <a:extLst>
                  <a:ext uri="{FF2B5EF4-FFF2-40B4-BE49-F238E27FC236}">
                    <a16:creationId xmlns:a16="http://schemas.microsoft.com/office/drawing/2014/main" id="{BB108311-64D6-CFC4-EF49-D57FF17A7832}"/>
                  </a:ext>
                </a:extLst>
              </p:cNvPr>
              <p:cNvSpPr/>
              <p:nvPr/>
            </p:nvSpPr>
            <p:spPr>
              <a:xfrm rot="10800000">
                <a:off x="388418" y="4205145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54A6475-557B-6F21-E456-DBC4BFD5A8EB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611511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758656D-F671-067D-8DDC-6892DAB826C6}"/>
                    </a:ext>
                  </a:extLst>
                </p:cNvPr>
                <p:cNvSpPr txBox="1"/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1D0357B-0DA9-B3AA-E98B-6B6B18FDD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1871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C980A-10C0-3DD8-9A78-6C42598EE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626F23-4E66-C5EF-1390-14E09B31A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FCE1A0-C833-3F54-C909-4A64DA6DB893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4244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772A48-A11B-66F0-A84B-9062C8D33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4244239"/>
              </a:xfrm>
              <a:prstGeom prst="rect">
                <a:avLst/>
              </a:prstGeom>
              <a:blipFill>
                <a:blip r:embed="rId4"/>
                <a:stretch>
                  <a:fillRect l="-14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DC072D-3DE1-BD0D-1DC7-2CB5F02418EE}"/>
              </a:ext>
            </a:extLst>
          </p:cNvPr>
          <p:cNvCxnSpPr>
            <a:cxnSpLocks/>
          </p:cNvCxnSpPr>
          <p:nvPr/>
        </p:nvCxnSpPr>
        <p:spPr>
          <a:xfrm flipV="1">
            <a:off x="3722914" y="3178629"/>
            <a:ext cx="1513115" cy="642257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5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B2CF-BF59-4C2F-6772-B137CD20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5BD13A-8FB2-B69A-9C48-E76F9D98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B08DC6-2804-3E85-211C-D1297FDF9E14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4244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  <m:r>
                        <a:rPr lang="en-GB" sz="2400" b="1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B08DC6-2804-3E85-211C-D1297FDF9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4244239"/>
              </a:xfrm>
              <a:prstGeom prst="rect">
                <a:avLst/>
              </a:prstGeom>
              <a:blipFill>
                <a:blip r:embed="rId4"/>
                <a:stretch>
                  <a:fillRect l="-14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Thumbs Down outline">
            <a:extLst>
              <a:ext uri="{FF2B5EF4-FFF2-40B4-BE49-F238E27FC236}">
                <a16:creationId xmlns:a16="http://schemas.microsoft.com/office/drawing/2014/main" id="{0C7517A7-592B-1209-4510-162524A90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30226">
            <a:off x="5342486" y="672515"/>
            <a:ext cx="2919772" cy="29197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462038-B145-18E1-1383-EC01E6C97656}"/>
              </a:ext>
            </a:extLst>
          </p:cNvPr>
          <p:cNvCxnSpPr>
            <a:cxnSpLocks/>
          </p:cNvCxnSpPr>
          <p:nvPr/>
        </p:nvCxnSpPr>
        <p:spPr>
          <a:xfrm flipV="1">
            <a:off x="3722914" y="3178629"/>
            <a:ext cx="1513115" cy="642257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1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C4363F7-C079-E847-0F32-5B3965929297}"/>
              </a:ext>
            </a:extLst>
          </p:cNvPr>
          <p:cNvGrpSpPr/>
          <p:nvPr/>
        </p:nvGrpSpPr>
        <p:grpSpPr>
          <a:xfrm>
            <a:off x="504496" y="420414"/>
            <a:ext cx="7031421" cy="3620096"/>
            <a:chOff x="388417" y="3108396"/>
            <a:chExt cx="7523645" cy="3620096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2833715A-0692-9065-B552-C718A188E695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(Poisson system)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87F83DED-ACE8-35E7-9E7F-3780A29C1CE0}"/>
                </a:ext>
              </a:extLst>
            </p:cNvPr>
            <p:cNvSpPr/>
            <p:nvPr/>
          </p:nvSpPr>
          <p:spPr>
            <a:xfrm rot="10800000">
              <a:off x="388418" y="6116981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C883F7-3CB8-589B-D86E-71507CCA1130}"/>
                </a:ext>
              </a:extLst>
            </p:cNvPr>
            <p:cNvSpPr/>
            <p:nvPr/>
          </p:nvSpPr>
          <p:spPr>
            <a:xfrm>
              <a:off x="388417" y="3719905"/>
              <a:ext cx="7523644" cy="2397078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D68781-1FC6-2BC1-A742-5CD6ED501E61}"/>
                  </a:ext>
                </a:extLst>
              </p:cNvPr>
              <p:cNvSpPr txBox="1"/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b="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b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 err="1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s.t.</a:t>
                </a:r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for: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Skew-symmetric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(Poisson matrix)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(Hamiltonian)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D68781-1FC6-2BC1-A742-5CD6ED501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blipFill>
                <a:blip r:embed="rId2"/>
                <a:stretch>
                  <a:fillRect l="-1348" b="-4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4831C-9A79-6E61-07C0-16C772F3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FCE29A4-17D7-D14A-859A-DCDE9B964855}"/>
              </a:ext>
            </a:extLst>
          </p:cNvPr>
          <p:cNvGrpSpPr/>
          <p:nvPr/>
        </p:nvGrpSpPr>
        <p:grpSpPr>
          <a:xfrm>
            <a:off x="6944929" y="2112597"/>
            <a:ext cx="4672822" cy="1724244"/>
            <a:chOff x="6944929" y="2112597"/>
            <a:chExt cx="4672822" cy="17242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64062BE-5DA0-F5A1-6C8F-AB393EAE7988}"/>
                </a:ext>
              </a:extLst>
            </p:cNvPr>
            <p:cNvSpPr/>
            <p:nvPr/>
          </p:nvSpPr>
          <p:spPr>
            <a:xfrm>
              <a:off x="9163716" y="2112597"/>
              <a:ext cx="235246" cy="8253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FAAE54-02B3-0120-BFA8-B741DDC018FF}"/>
                </a:ext>
              </a:extLst>
            </p:cNvPr>
            <p:cNvSpPr/>
            <p:nvPr/>
          </p:nvSpPr>
          <p:spPr>
            <a:xfrm>
              <a:off x="7686907" y="2795883"/>
              <a:ext cx="3188864" cy="104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BBFCAB-45D4-D865-9FC3-44A3A30408B1}"/>
                    </a:ext>
                  </a:extLst>
                </p:cNvPr>
                <p:cNvSpPr txBox="1"/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BBFCAB-45D4-D865-9FC3-44A3A3040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112A9C-EE83-5B70-9D3D-B98D3976893A}"/>
              </a:ext>
            </a:extLst>
          </p:cNvPr>
          <p:cNvCxnSpPr>
            <a:cxnSpLocks/>
          </p:cNvCxnSpPr>
          <p:nvPr/>
        </p:nvCxnSpPr>
        <p:spPr>
          <a:xfrm rot="20790153" flipV="1">
            <a:off x="1380748" y="641788"/>
            <a:ext cx="0" cy="1995208"/>
          </a:xfrm>
          <a:prstGeom prst="straightConnector1">
            <a:avLst/>
          </a:prstGeom>
          <a:ln w="19050">
            <a:solidFill>
              <a:srgbClr val="002147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054AC11-53E7-F06E-C623-753E316C3B3B}"/>
              </a:ext>
            </a:extLst>
          </p:cNvPr>
          <p:cNvGrpSpPr/>
          <p:nvPr/>
        </p:nvGrpSpPr>
        <p:grpSpPr>
          <a:xfrm>
            <a:off x="1575839" y="1565742"/>
            <a:ext cx="2784763" cy="718791"/>
            <a:chOff x="1575839" y="1565742"/>
            <a:chExt cx="2784763" cy="718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59CB4C-7437-3C70-2AEB-AF8925A9386C}"/>
                    </a:ext>
                  </a:extLst>
                </p:cNvPr>
                <p:cNvSpPr txBox="1"/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59CB4C-7437-3C70-2AEB-AF8925A93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3A8024-3739-46E2-10A8-781E54413961}"/>
                </a:ext>
              </a:extLst>
            </p:cNvPr>
            <p:cNvCxnSpPr/>
            <p:nvPr/>
          </p:nvCxnSpPr>
          <p:spPr>
            <a:xfrm rot="20790153" flipV="1">
              <a:off x="1575839" y="2284533"/>
              <a:ext cx="2784763" cy="0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9D29FC-449B-E6DA-D3DB-F33115CDF437}"/>
              </a:ext>
            </a:extLst>
          </p:cNvPr>
          <p:cNvCxnSpPr/>
          <p:nvPr/>
        </p:nvCxnSpPr>
        <p:spPr>
          <a:xfrm rot="20790153">
            <a:off x="2935787" y="268533"/>
            <a:ext cx="0" cy="1995446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DB4073-BF1C-5F01-C6DC-67B663438874}"/>
              </a:ext>
            </a:extLst>
          </p:cNvPr>
          <p:cNvCxnSpPr/>
          <p:nvPr/>
        </p:nvCxnSpPr>
        <p:spPr>
          <a:xfrm rot="20790153">
            <a:off x="1125013" y="484214"/>
            <a:ext cx="1598400" cy="0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8179AEC-0F98-1F47-F1D6-FED21DDDB889}"/>
              </a:ext>
            </a:extLst>
          </p:cNvPr>
          <p:cNvGrpSpPr/>
          <p:nvPr/>
        </p:nvGrpSpPr>
        <p:grpSpPr>
          <a:xfrm>
            <a:off x="1359349" y="292589"/>
            <a:ext cx="1598514" cy="2157938"/>
            <a:chOff x="1359349" y="292589"/>
            <a:chExt cx="1598514" cy="215793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5805FEF-63F6-51EA-9AB2-474D1C2CC951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359349" y="455081"/>
              <a:ext cx="1598514" cy="1995446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423661A-8D38-A3B4-D686-4A8C9B5025EE}"/>
                    </a:ext>
                  </a:extLst>
                </p:cNvPr>
                <p:cNvSpPr txBox="1"/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423661A-8D38-A3B4-D686-4A8C9B502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FA9B9A-D4C2-E90E-3DD3-1F05FCBE715F}"/>
              </a:ext>
            </a:extLst>
          </p:cNvPr>
          <p:cNvGrpSpPr/>
          <p:nvPr/>
        </p:nvGrpSpPr>
        <p:grpSpPr>
          <a:xfrm rot="20790153">
            <a:off x="1884734" y="3109761"/>
            <a:ext cx="2784762" cy="923331"/>
            <a:chOff x="5565465" y="4309118"/>
            <a:chExt cx="2784762" cy="923331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91D8C22C-DB2F-B16F-11D2-A15A1250DFFE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87109B-C3C4-23A6-05A7-0BB9BAB71FE9}"/>
                    </a:ext>
                  </a:extLst>
                </p:cNvPr>
                <p:cNvSpPr txBox="1"/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87109B-C3C4-23A6-05A7-0BB9BAB71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4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190C20-0A6B-BBC3-AAD2-FD7C5144508D}"/>
              </a:ext>
            </a:extLst>
          </p:cNvPr>
          <p:cNvGrpSpPr/>
          <p:nvPr/>
        </p:nvGrpSpPr>
        <p:grpSpPr>
          <a:xfrm rot="20790153">
            <a:off x="1687730" y="2368315"/>
            <a:ext cx="2784764" cy="764759"/>
            <a:chOff x="5565463" y="3818399"/>
            <a:chExt cx="2784764" cy="76475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4F0B47-8926-16AC-689B-2BB3DD3CBDEC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5565463" y="3818399"/>
              <a:ext cx="2" cy="76475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C67B75C-582C-1147-F297-6AE23FBBC2B5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8349974" y="3878773"/>
              <a:ext cx="253" cy="70438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6A2B0B-C881-435A-50FC-BF830565FDD2}"/>
              </a:ext>
            </a:extLst>
          </p:cNvPr>
          <p:cNvGrpSpPr/>
          <p:nvPr/>
        </p:nvGrpSpPr>
        <p:grpSpPr>
          <a:xfrm rot="20790153">
            <a:off x="1746652" y="2501945"/>
            <a:ext cx="1564840" cy="860619"/>
            <a:chOff x="5565465" y="4309118"/>
            <a:chExt cx="2784762" cy="86061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40F5940E-AE37-FA84-A216-D00D490B59E5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1664D5-CCA4-99CD-6358-078EEADE8FC6}"/>
                    </a:ext>
                  </a:extLst>
                </p:cNvPr>
                <p:cNvSpPr txBox="1"/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1664D5-CCA4-99CD-6358-078EEADE8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blipFill>
                  <a:blip r:embed="rId6"/>
                  <a:stretch>
                    <a:fillRect r="-13514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7FC226-9E4C-C01C-5E6A-FB0C10808C98}"/>
              </a:ext>
            </a:extLst>
          </p:cNvPr>
          <p:cNvGrpSpPr/>
          <p:nvPr/>
        </p:nvGrpSpPr>
        <p:grpSpPr>
          <a:xfrm rot="20790153">
            <a:off x="134812" y="803444"/>
            <a:ext cx="1144945" cy="1995449"/>
            <a:chOff x="4299702" y="1725930"/>
            <a:chExt cx="1144945" cy="19954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EE4D01B-5C47-6009-C34D-C5FB17C962F2}"/>
                </a:ext>
              </a:extLst>
            </p:cNvPr>
            <p:cNvGrpSpPr/>
            <p:nvPr/>
          </p:nvGrpSpPr>
          <p:grpSpPr>
            <a:xfrm rot="5400000">
              <a:off x="3766460" y="2259175"/>
              <a:ext cx="1995446" cy="928962"/>
              <a:chOff x="2418946" y="2272680"/>
              <a:chExt cx="1564840" cy="928962"/>
            </a:xfrm>
          </p:grpSpPr>
          <p:sp>
            <p:nvSpPr>
              <p:cNvPr id="33" name="Right Brace 32">
                <a:extLst>
                  <a:ext uri="{FF2B5EF4-FFF2-40B4-BE49-F238E27FC236}">
                    <a16:creationId xmlns:a16="http://schemas.microsoft.com/office/drawing/2014/main" id="{8DF02DA0-1C9E-9D0E-AE6F-1BDD729960A2}"/>
                  </a:ext>
                </a:extLst>
              </p:cNvPr>
              <p:cNvSpPr/>
              <p:nvPr/>
            </p:nvSpPr>
            <p:spPr>
              <a:xfrm rot="5400000">
                <a:off x="2970533" y="1721093"/>
                <a:ext cx="461665" cy="1564840"/>
              </a:xfrm>
              <a:prstGeom prst="rightBrace">
                <a:avLst>
                  <a:gd name="adj1" fmla="val 42030"/>
                  <a:gd name="adj2" fmla="val 50000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E7A7943-4C66-D8F1-80A7-3855A97F1038}"/>
                      </a:ext>
                    </a:extLst>
                  </p:cNvPr>
                  <p:cNvSpPr txBox="1"/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oMath>
                      </m:oMathPara>
                    </a14:m>
                    <a:endParaRPr lang="en-GB" sz="2400" i="1" dirty="0">
                      <a:solidFill>
                        <a:srgbClr val="C00000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E7A7943-4C66-D8F1-80A7-3855A97F10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94091F0-A93A-1F6B-A876-3BA67074CBE9}"/>
                </a:ext>
              </a:extLst>
            </p:cNvPr>
            <p:cNvGrpSpPr/>
            <p:nvPr/>
          </p:nvGrpSpPr>
          <p:grpSpPr>
            <a:xfrm>
              <a:off x="5228664" y="1725930"/>
              <a:ext cx="215983" cy="1995448"/>
              <a:chOff x="5228664" y="1725930"/>
              <a:chExt cx="215983" cy="1995448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1940E7D-8B7D-733A-4A30-9AC84386C136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 flipH="1">
                <a:off x="5228664" y="3721378"/>
                <a:ext cx="215983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7B8FBC-C91A-0F41-2A2F-3F66B6F1D26E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 flipH="1">
                <a:off x="5228664" y="1725930"/>
                <a:ext cx="215983" cy="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5A8AE-BBBD-6760-70A6-758076B0B4CE}"/>
              </a:ext>
            </a:extLst>
          </p:cNvPr>
          <p:cNvGrpSpPr/>
          <p:nvPr/>
        </p:nvGrpSpPr>
        <p:grpSpPr>
          <a:xfrm>
            <a:off x="1600003" y="1877925"/>
            <a:ext cx="1035031" cy="610804"/>
            <a:chOff x="1600003" y="1877925"/>
            <a:chExt cx="1035031" cy="6108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454F777-2309-4A3B-C3A4-E26FC0D0D838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600003" y="2488729"/>
              <a:ext cx="103503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FBC1F08-89DD-BE99-47A1-ACCBB96585FF}"/>
                    </a:ext>
                  </a:extLst>
                </p:cNvPr>
                <p:cNvSpPr txBox="1"/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FBC1F08-89DD-BE99-47A1-ACCBB96585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blipFill>
                  <a:blip r:embed="rId8"/>
                  <a:stretch>
                    <a:fillRect l="-5970" r="-28358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17A3304-9D9A-09F1-3E08-6FF5C36EDE70}"/>
              </a:ext>
            </a:extLst>
          </p:cNvPr>
          <p:cNvGrpSpPr/>
          <p:nvPr/>
        </p:nvGrpSpPr>
        <p:grpSpPr>
          <a:xfrm>
            <a:off x="961036" y="1587036"/>
            <a:ext cx="532264" cy="1036800"/>
            <a:chOff x="961036" y="1587036"/>
            <a:chExt cx="532264" cy="103680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61DE449-38E0-D6A2-CD8D-189B36103FEA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493300" y="1587036"/>
              <a:ext cx="0" cy="1036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B77C92-976C-2882-28DB-BF7283B1A8B2}"/>
                    </a:ext>
                  </a:extLst>
                </p:cNvPr>
                <p:cNvSpPr txBox="1"/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B77C92-976C-2882-28DB-BF7283B1A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5970" r="-23881"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663941-297A-7989-0E1A-3CE6DB3893A6}"/>
              </a:ext>
            </a:extLst>
          </p:cNvPr>
          <p:cNvGrpSpPr/>
          <p:nvPr/>
        </p:nvGrpSpPr>
        <p:grpSpPr>
          <a:xfrm>
            <a:off x="6944929" y="639956"/>
            <a:ext cx="4672823" cy="1708260"/>
            <a:chOff x="1225570" y="3909327"/>
            <a:chExt cx="9740860" cy="170826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09FE805-34BA-13BC-BA4F-76BB66CC4A4A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708260"/>
              <a:chOff x="388417" y="3108396"/>
              <a:chExt cx="6091642" cy="1708260"/>
            </a:xfrm>
          </p:grpSpPr>
          <p:sp>
            <p:nvSpPr>
              <p:cNvPr id="57" name="Rectangle: Top Corners Rounded 56">
                <a:extLst>
                  <a:ext uri="{FF2B5EF4-FFF2-40B4-BE49-F238E27FC236}">
                    <a16:creationId xmlns:a16="http://schemas.microsoft.com/office/drawing/2014/main" id="{6587B2A7-5582-ED00-F4C4-14C39F3826FF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(Magnetic moment)</a:t>
                </a:r>
              </a:p>
            </p:txBody>
          </p:sp>
          <p:sp>
            <p:nvSpPr>
              <p:cNvPr id="58" name="Rectangle: Top Corners Rounded 57">
                <a:extLst>
                  <a:ext uri="{FF2B5EF4-FFF2-40B4-BE49-F238E27FC236}">
                    <a16:creationId xmlns:a16="http://schemas.microsoft.com/office/drawing/2014/main" id="{BF779A03-50FC-1A55-441E-58369601E1DB}"/>
                  </a:ext>
                </a:extLst>
              </p:cNvPr>
              <p:cNvSpPr/>
              <p:nvPr/>
            </p:nvSpPr>
            <p:spPr>
              <a:xfrm rot="10800000">
                <a:off x="388418" y="4205145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1CB70E7-AA64-F7EC-49B9-9624D1BAB2E7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611511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4CE9BC9-F61A-7620-FAD5-33514611D7F5}"/>
                    </a:ext>
                  </a:extLst>
                </p:cNvPr>
                <p:cNvSpPr txBox="1"/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4CE9BC9-F61A-7620-FAD5-33514611D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A8A5337-E9BF-522F-20F9-112463820107}"/>
              </a:ext>
            </a:extLst>
          </p:cNvPr>
          <p:cNvGrpSpPr/>
          <p:nvPr/>
        </p:nvGrpSpPr>
        <p:grpSpPr>
          <a:xfrm>
            <a:off x="1031074" y="4581343"/>
            <a:ext cx="10586677" cy="1799547"/>
            <a:chOff x="1225570" y="3909327"/>
            <a:chExt cx="9740860" cy="179954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54B49F9-1578-A865-23F5-FD83C89CE773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799547"/>
              <a:chOff x="388417" y="3108396"/>
              <a:chExt cx="6091642" cy="1799547"/>
            </a:xfrm>
          </p:grpSpPr>
          <p:sp>
            <p:nvSpPr>
              <p:cNvPr id="64" name="Rectangle: Top Corners Rounded 63">
                <a:extLst>
                  <a:ext uri="{FF2B5EF4-FFF2-40B4-BE49-F238E27FC236}">
                    <a16:creationId xmlns:a16="http://schemas.microsoft.com/office/drawing/2014/main" id="{950A7BAF-E0D9-31A5-6B66-3B73E8C5361B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(Magnetic moment correction)</a:t>
                </a:r>
              </a:p>
            </p:txBody>
          </p:sp>
          <p:sp>
            <p:nvSpPr>
              <p:cNvPr id="65" name="Rectangle: Top Corners Rounded 64">
                <a:extLst>
                  <a:ext uri="{FF2B5EF4-FFF2-40B4-BE49-F238E27FC236}">
                    <a16:creationId xmlns:a16="http://schemas.microsoft.com/office/drawing/2014/main" id="{F010ECF6-7756-AB4E-82C7-53824EB959E1}"/>
                  </a:ext>
                </a:extLst>
              </p:cNvPr>
              <p:cNvSpPr/>
              <p:nvPr/>
            </p:nvSpPr>
            <p:spPr>
              <a:xfrm rot="10800000">
                <a:off x="388418" y="4296432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05A4FF5-E54A-E0AF-AFF4-E0424748F4EE}"/>
                  </a:ext>
                </a:extLst>
              </p:cNvPr>
              <p:cNvSpPr/>
              <p:nvPr/>
            </p:nvSpPr>
            <p:spPr>
              <a:xfrm>
                <a:off x="388417" y="3719907"/>
                <a:ext cx="6091642" cy="88967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9D2A9EB-AD29-AC80-F3C1-C12BE0CBA3E1}"/>
                    </a:ext>
                  </a:extLst>
                </p:cNvPr>
                <p:cNvSpPr txBox="1"/>
                <p:nvPr/>
              </p:nvSpPr>
              <p:spPr>
                <a:xfrm>
                  <a:off x="1358881" y="4614174"/>
                  <a:ext cx="9428976" cy="922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</m:sub>
                              <m:sup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||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</m:sub>
                              <m:sup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||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9D2A9EB-AD29-AC80-F3C1-C12BE0CBA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1" y="4614174"/>
                  <a:ext cx="9428976" cy="92217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31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11BE8-9AF2-FF13-DA67-FAC18C31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C4F2864-4021-E37B-0CA5-AF9CA5E04A77}"/>
              </a:ext>
            </a:extLst>
          </p:cNvPr>
          <p:cNvGrpSpPr/>
          <p:nvPr/>
        </p:nvGrpSpPr>
        <p:grpSpPr>
          <a:xfrm>
            <a:off x="6944929" y="2112597"/>
            <a:ext cx="4672822" cy="1724244"/>
            <a:chOff x="6944929" y="2112597"/>
            <a:chExt cx="4672822" cy="172424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3A2CA0-77EB-175D-0D6C-F0FA62952BF4}"/>
                </a:ext>
              </a:extLst>
            </p:cNvPr>
            <p:cNvSpPr/>
            <p:nvPr/>
          </p:nvSpPr>
          <p:spPr>
            <a:xfrm>
              <a:off x="9163716" y="2112597"/>
              <a:ext cx="235246" cy="8253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8E3D6CB-E31B-ABCF-B3E7-EE48853FA11B}"/>
                </a:ext>
              </a:extLst>
            </p:cNvPr>
            <p:cNvSpPr/>
            <p:nvPr/>
          </p:nvSpPr>
          <p:spPr>
            <a:xfrm>
              <a:off x="7686907" y="2795883"/>
              <a:ext cx="3188864" cy="104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F27C7E0-C3F0-D49E-F6C2-A90FCC96174C}"/>
                    </a:ext>
                  </a:extLst>
                </p:cNvPr>
                <p:cNvSpPr txBox="1"/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F27C7E0-C3F0-D49E-F6C2-A90FCC961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309310-DE5A-4D2B-3892-7EE33AD5F6B1}"/>
              </a:ext>
            </a:extLst>
          </p:cNvPr>
          <p:cNvCxnSpPr>
            <a:cxnSpLocks/>
          </p:cNvCxnSpPr>
          <p:nvPr/>
        </p:nvCxnSpPr>
        <p:spPr>
          <a:xfrm rot="20790153" flipV="1">
            <a:off x="1380748" y="641788"/>
            <a:ext cx="0" cy="1995208"/>
          </a:xfrm>
          <a:prstGeom prst="straightConnector1">
            <a:avLst/>
          </a:prstGeom>
          <a:ln w="19050">
            <a:solidFill>
              <a:srgbClr val="002147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B045AF-2E51-B8BF-E8FC-9ADA9987DC91}"/>
              </a:ext>
            </a:extLst>
          </p:cNvPr>
          <p:cNvGrpSpPr/>
          <p:nvPr/>
        </p:nvGrpSpPr>
        <p:grpSpPr>
          <a:xfrm>
            <a:off x="1575839" y="1565742"/>
            <a:ext cx="2784763" cy="718791"/>
            <a:chOff x="1575839" y="1565742"/>
            <a:chExt cx="2784763" cy="718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FAC105-318E-41B4-A0C4-6F9A55387259}"/>
                    </a:ext>
                  </a:extLst>
                </p:cNvPr>
                <p:cNvSpPr txBox="1"/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FAC105-318E-41B4-A0C4-6F9A55387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6122EB-7C6C-9817-6B1B-499FBB64B043}"/>
                </a:ext>
              </a:extLst>
            </p:cNvPr>
            <p:cNvCxnSpPr/>
            <p:nvPr/>
          </p:nvCxnSpPr>
          <p:spPr>
            <a:xfrm rot="20790153" flipV="1">
              <a:off x="1575839" y="2284533"/>
              <a:ext cx="2784763" cy="0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6AC65C-2BFE-6889-92A8-A4CF4AD537DD}"/>
              </a:ext>
            </a:extLst>
          </p:cNvPr>
          <p:cNvCxnSpPr/>
          <p:nvPr/>
        </p:nvCxnSpPr>
        <p:spPr>
          <a:xfrm rot="20790153">
            <a:off x="2935787" y="268533"/>
            <a:ext cx="0" cy="1995446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20A5C8-2553-BAAB-2B27-CE8610F567F0}"/>
              </a:ext>
            </a:extLst>
          </p:cNvPr>
          <p:cNvCxnSpPr/>
          <p:nvPr/>
        </p:nvCxnSpPr>
        <p:spPr>
          <a:xfrm rot="20790153">
            <a:off x="1125013" y="484214"/>
            <a:ext cx="1598400" cy="0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7B5302-0E5C-D366-A542-FAC062BDED57}"/>
              </a:ext>
            </a:extLst>
          </p:cNvPr>
          <p:cNvGrpSpPr/>
          <p:nvPr/>
        </p:nvGrpSpPr>
        <p:grpSpPr>
          <a:xfrm>
            <a:off x="1359349" y="292589"/>
            <a:ext cx="1598514" cy="2157938"/>
            <a:chOff x="1359349" y="292589"/>
            <a:chExt cx="1598514" cy="215793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CA49705-EEBC-6915-082C-206ADF15E902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359349" y="455081"/>
              <a:ext cx="1598514" cy="1995446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1EFF2CE-BB27-CBA5-02E6-E843A93A4DE7}"/>
                    </a:ext>
                  </a:extLst>
                </p:cNvPr>
                <p:cNvSpPr txBox="1"/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1EFF2CE-BB27-CBA5-02E6-E843A93A4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EFB25C5-0B54-41A6-82AA-F77B3E02925D}"/>
              </a:ext>
            </a:extLst>
          </p:cNvPr>
          <p:cNvGrpSpPr/>
          <p:nvPr/>
        </p:nvGrpSpPr>
        <p:grpSpPr>
          <a:xfrm rot="20790153">
            <a:off x="1884734" y="3109761"/>
            <a:ext cx="2784762" cy="923331"/>
            <a:chOff x="5565465" y="4309118"/>
            <a:chExt cx="2784762" cy="923331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8F9A41B-16AC-F99D-99FE-1BB729474DFB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136AB58-DA9C-7528-C417-9AAFA9A3E9FB}"/>
                    </a:ext>
                  </a:extLst>
                </p:cNvPr>
                <p:cNvSpPr txBox="1"/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136AB58-DA9C-7528-C417-9AAFA9A3E9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4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54C837-A105-00FC-E1B2-48A4A3170B36}"/>
              </a:ext>
            </a:extLst>
          </p:cNvPr>
          <p:cNvGrpSpPr/>
          <p:nvPr/>
        </p:nvGrpSpPr>
        <p:grpSpPr>
          <a:xfrm rot="20790153">
            <a:off x="1687730" y="2368315"/>
            <a:ext cx="2784764" cy="764759"/>
            <a:chOff x="5565463" y="3818399"/>
            <a:chExt cx="2784764" cy="76475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841C79F-5F25-54E5-98A9-374B8A554F8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5565463" y="3818399"/>
              <a:ext cx="2" cy="76475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393D753-65F3-DC9A-04BB-C968CA5850C2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8349974" y="3878773"/>
              <a:ext cx="253" cy="70438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2E753D-1339-E849-787D-C44B29563EAD}"/>
              </a:ext>
            </a:extLst>
          </p:cNvPr>
          <p:cNvGrpSpPr/>
          <p:nvPr/>
        </p:nvGrpSpPr>
        <p:grpSpPr>
          <a:xfrm rot="20790153">
            <a:off x="1746652" y="2501945"/>
            <a:ext cx="1564840" cy="860619"/>
            <a:chOff x="5565465" y="4309118"/>
            <a:chExt cx="2784762" cy="86061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6F3617D9-FFE9-FD32-8559-42CDE01BD578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F02D3D-4783-8B0A-4ADA-7192C153B4FC}"/>
                    </a:ext>
                  </a:extLst>
                </p:cNvPr>
                <p:cNvSpPr txBox="1"/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F02D3D-4783-8B0A-4ADA-7192C153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blipFill>
                  <a:blip r:embed="rId6"/>
                  <a:stretch>
                    <a:fillRect r="-13514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67EF2F-35B8-5E5C-FF28-6653A0477632}"/>
              </a:ext>
            </a:extLst>
          </p:cNvPr>
          <p:cNvGrpSpPr/>
          <p:nvPr/>
        </p:nvGrpSpPr>
        <p:grpSpPr>
          <a:xfrm rot="20790153">
            <a:off x="134812" y="803444"/>
            <a:ext cx="1144945" cy="1995449"/>
            <a:chOff x="4299702" y="1725930"/>
            <a:chExt cx="1144945" cy="19954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8DE848D-FF89-261F-A9E2-A83DE10A9A04}"/>
                </a:ext>
              </a:extLst>
            </p:cNvPr>
            <p:cNvGrpSpPr/>
            <p:nvPr/>
          </p:nvGrpSpPr>
          <p:grpSpPr>
            <a:xfrm rot="5400000">
              <a:off x="3766460" y="2259175"/>
              <a:ext cx="1995446" cy="928962"/>
              <a:chOff x="2418946" y="2272680"/>
              <a:chExt cx="1564840" cy="928962"/>
            </a:xfrm>
          </p:grpSpPr>
          <p:sp>
            <p:nvSpPr>
              <p:cNvPr id="33" name="Right Brace 32">
                <a:extLst>
                  <a:ext uri="{FF2B5EF4-FFF2-40B4-BE49-F238E27FC236}">
                    <a16:creationId xmlns:a16="http://schemas.microsoft.com/office/drawing/2014/main" id="{92201428-289E-5F5F-B42D-95338734CB39}"/>
                  </a:ext>
                </a:extLst>
              </p:cNvPr>
              <p:cNvSpPr/>
              <p:nvPr/>
            </p:nvSpPr>
            <p:spPr>
              <a:xfrm rot="5400000">
                <a:off x="2970533" y="1721093"/>
                <a:ext cx="461665" cy="1564840"/>
              </a:xfrm>
              <a:prstGeom prst="rightBrace">
                <a:avLst>
                  <a:gd name="adj1" fmla="val 42030"/>
                  <a:gd name="adj2" fmla="val 50000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F2FCEAE-AC68-CAFD-1EE0-3D3198F3E806}"/>
                      </a:ext>
                    </a:extLst>
                  </p:cNvPr>
                  <p:cNvSpPr txBox="1"/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oMath>
                      </m:oMathPara>
                    </a14:m>
                    <a:endParaRPr lang="en-GB" sz="2400" i="1" dirty="0">
                      <a:solidFill>
                        <a:srgbClr val="C00000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F2FCEAE-AC68-CAFD-1EE0-3D3198F3E8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9729AD8-02FC-7203-5C22-1DC36787C655}"/>
                </a:ext>
              </a:extLst>
            </p:cNvPr>
            <p:cNvGrpSpPr/>
            <p:nvPr/>
          </p:nvGrpSpPr>
          <p:grpSpPr>
            <a:xfrm>
              <a:off x="5228664" y="1725930"/>
              <a:ext cx="215983" cy="1995448"/>
              <a:chOff x="5228664" y="1725930"/>
              <a:chExt cx="215983" cy="1995448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D980C00-DEB8-40C7-CD25-E87F2DECE541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 flipH="1">
                <a:off x="5228664" y="3721378"/>
                <a:ext cx="215983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FBE7F74-296E-4491-C79C-EF86E6B2C632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 flipH="1">
                <a:off x="5228664" y="1725930"/>
                <a:ext cx="215983" cy="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9E8586-8DB3-1B31-B999-0CFE0515E746}"/>
              </a:ext>
            </a:extLst>
          </p:cNvPr>
          <p:cNvGrpSpPr/>
          <p:nvPr/>
        </p:nvGrpSpPr>
        <p:grpSpPr>
          <a:xfrm>
            <a:off x="1600003" y="1877925"/>
            <a:ext cx="1035031" cy="610804"/>
            <a:chOff x="1600003" y="1877925"/>
            <a:chExt cx="1035031" cy="6108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D8E685-57F0-5841-E927-744CD401DB96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600003" y="2488729"/>
              <a:ext cx="103503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4C2E575-6E04-7788-C7A4-70C7329918E8}"/>
                    </a:ext>
                  </a:extLst>
                </p:cNvPr>
                <p:cNvSpPr txBox="1"/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4C2E575-6E04-7788-C7A4-70C7329918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blipFill>
                  <a:blip r:embed="rId8"/>
                  <a:stretch>
                    <a:fillRect l="-5970" r="-28358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065ECD-3E73-136F-9580-E7D4B0FE3AE4}"/>
              </a:ext>
            </a:extLst>
          </p:cNvPr>
          <p:cNvGrpSpPr/>
          <p:nvPr/>
        </p:nvGrpSpPr>
        <p:grpSpPr>
          <a:xfrm>
            <a:off x="961036" y="1587036"/>
            <a:ext cx="532264" cy="1036800"/>
            <a:chOff x="961036" y="1587036"/>
            <a:chExt cx="532264" cy="103680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1A8AF38-6856-6AD7-C5AB-0F7241442878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493300" y="1587036"/>
              <a:ext cx="0" cy="1036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ADC3A24-4327-64EF-17A8-6EE680848295}"/>
                    </a:ext>
                  </a:extLst>
                </p:cNvPr>
                <p:cNvSpPr txBox="1"/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ADC3A24-4327-64EF-17A8-6EE680848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5970" r="-23881"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F0FCAA-6C12-321A-1AE7-027269B44FBC}"/>
              </a:ext>
            </a:extLst>
          </p:cNvPr>
          <p:cNvGrpSpPr/>
          <p:nvPr/>
        </p:nvGrpSpPr>
        <p:grpSpPr>
          <a:xfrm>
            <a:off x="1031074" y="4581343"/>
            <a:ext cx="10586677" cy="1799547"/>
            <a:chOff x="388417" y="3108396"/>
            <a:chExt cx="6091642" cy="1799547"/>
          </a:xfrm>
        </p:grpSpPr>
        <p:sp>
          <p:nvSpPr>
            <p:cNvPr id="64" name="Rectangle: Top Corners Rounded 63">
              <a:extLst>
                <a:ext uri="{FF2B5EF4-FFF2-40B4-BE49-F238E27FC236}">
                  <a16:creationId xmlns:a16="http://schemas.microsoft.com/office/drawing/2014/main" id="{1E660606-2F7E-71CF-1AA7-BCD4D473C07F}"/>
                </a:ext>
              </a:extLst>
            </p:cNvPr>
            <p:cNvSpPr/>
            <p:nvPr/>
          </p:nvSpPr>
          <p:spPr>
            <a:xfrm>
              <a:off x="388418" y="3108396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(Magnetic moment correction)</a:t>
              </a:r>
            </a:p>
          </p:txBody>
        </p:sp>
        <p:sp>
          <p:nvSpPr>
            <p:cNvPr id="65" name="Rectangle: Top Corners Rounded 64">
              <a:extLst>
                <a:ext uri="{FF2B5EF4-FFF2-40B4-BE49-F238E27FC236}">
                  <a16:creationId xmlns:a16="http://schemas.microsoft.com/office/drawing/2014/main" id="{A62E9C1F-150F-8788-7DBC-C37A47F7A328}"/>
                </a:ext>
              </a:extLst>
            </p:cNvPr>
            <p:cNvSpPr/>
            <p:nvPr/>
          </p:nvSpPr>
          <p:spPr>
            <a:xfrm rot="10800000">
              <a:off x="388418" y="4296432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7D2325F-C6EF-6EE9-066A-68F545EE3B54}"/>
                </a:ext>
              </a:extLst>
            </p:cNvPr>
            <p:cNvSpPr/>
            <p:nvPr/>
          </p:nvSpPr>
          <p:spPr>
            <a:xfrm>
              <a:off x="388417" y="3719907"/>
              <a:ext cx="6091642" cy="889670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D99BE88-4835-0F9B-44CF-480157F358E6}"/>
              </a:ext>
            </a:extLst>
          </p:cNvPr>
          <p:cNvGrpSpPr/>
          <p:nvPr/>
        </p:nvGrpSpPr>
        <p:grpSpPr>
          <a:xfrm>
            <a:off x="92941" y="2609443"/>
            <a:ext cx="2215596" cy="942774"/>
            <a:chOff x="92941" y="2609443"/>
            <a:chExt cx="2215596" cy="942774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37B7750-FD3C-5B20-164B-CE48E81497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3629" y="2609443"/>
              <a:ext cx="209962" cy="3560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E1A780F-2018-6882-399E-EA73CBD8AE55}"/>
                    </a:ext>
                  </a:extLst>
                </p:cNvPr>
                <p:cNvSpPr txBox="1"/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≔</m:t>
                            </m:r>
                            <m:sSub>
                              <m:sSubPr>
                                <m:ctrlP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</m:sub>
                            </m:sSub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GB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oMath>
                    </m:oMathPara>
                  </a14:m>
                  <a:endParaRPr lang="en-GB" sz="16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E1A780F-2018-6882-399E-EA73CBD8A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blipFill>
                  <a:blip r:embed="rId10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0BA6C1-DE1E-0B79-71B2-2A47A501DF1C}"/>
              </a:ext>
            </a:extLst>
          </p:cNvPr>
          <p:cNvSpPr/>
          <p:nvPr/>
        </p:nvSpPr>
        <p:spPr>
          <a:xfrm>
            <a:off x="4401942" y="5335414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AE97AE-A94A-BB15-2504-0DAC673D071F}"/>
              </a:ext>
            </a:extLst>
          </p:cNvPr>
          <p:cNvSpPr/>
          <p:nvPr/>
        </p:nvSpPr>
        <p:spPr>
          <a:xfrm>
            <a:off x="5286728" y="5337582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06C73D-FD6D-F6DF-5A63-48A70FBC24F0}"/>
              </a:ext>
            </a:extLst>
          </p:cNvPr>
          <p:cNvSpPr/>
          <p:nvPr/>
        </p:nvSpPr>
        <p:spPr>
          <a:xfrm>
            <a:off x="6745504" y="5335414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37CA86-3A7D-9A3F-D5CF-435E54CDBFB8}"/>
              </a:ext>
            </a:extLst>
          </p:cNvPr>
          <p:cNvSpPr/>
          <p:nvPr/>
        </p:nvSpPr>
        <p:spPr>
          <a:xfrm>
            <a:off x="9845215" y="5334669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FF296EB-523B-814E-4B40-019723079BBC}"/>
                  </a:ext>
                </a:extLst>
              </p:cNvPr>
              <p:cNvSpPr txBox="1"/>
              <p:nvPr/>
            </p:nvSpPr>
            <p:spPr>
              <a:xfrm>
                <a:off x="1175961" y="5286190"/>
                <a:ext cx="10247712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𝛿𝜇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i="1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FF296EB-523B-814E-4B40-019723079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61" y="5286190"/>
                <a:ext cx="10247712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3C748F4F-EBEA-11C3-A285-D12952ADDAAC}"/>
              </a:ext>
            </a:extLst>
          </p:cNvPr>
          <p:cNvGrpSpPr/>
          <p:nvPr/>
        </p:nvGrpSpPr>
        <p:grpSpPr>
          <a:xfrm>
            <a:off x="6944929" y="639956"/>
            <a:ext cx="4672823" cy="1708260"/>
            <a:chOff x="1225570" y="3909327"/>
            <a:chExt cx="9740860" cy="170826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7BC8003-AC7E-38CD-DDE8-1794F94D9D05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708260"/>
              <a:chOff x="388417" y="3108396"/>
              <a:chExt cx="6091642" cy="1708260"/>
            </a:xfrm>
          </p:grpSpPr>
          <p:sp>
            <p:nvSpPr>
              <p:cNvPr id="57" name="Rectangle: Top Corners Rounded 56">
                <a:extLst>
                  <a:ext uri="{FF2B5EF4-FFF2-40B4-BE49-F238E27FC236}">
                    <a16:creationId xmlns:a16="http://schemas.microsoft.com/office/drawing/2014/main" id="{C19BFAFB-30FA-BCD2-B916-EAD8559050B0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(Magnetic moment)</a:t>
                </a:r>
              </a:p>
            </p:txBody>
          </p:sp>
          <p:sp>
            <p:nvSpPr>
              <p:cNvPr id="58" name="Rectangle: Top Corners Rounded 57">
                <a:extLst>
                  <a:ext uri="{FF2B5EF4-FFF2-40B4-BE49-F238E27FC236}">
                    <a16:creationId xmlns:a16="http://schemas.microsoft.com/office/drawing/2014/main" id="{64D7D251-D83E-6963-78B5-139C5C87DF02}"/>
                  </a:ext>
                </a:extLst>
              </p:cNvPr>
              <p:cNvSpPr/>
              <p:nvPr/>
            </p:nvSpPr>
            <p:spPr>
              <a:xfrm rot="10800000">
                <a:off x="388418" y="4205145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A65A1D6-CD41-D083-9234-509238041619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611511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5D09E96-37B1-B695-6386-8DD698601110}"/>
                    </a:ext>
                  </a:extLst>
                </p:cNvPr>
                <p:cNvSpPr txBox="1"/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5D09E96-37B1-B695-6386-8DD698601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57940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3D331-24A5-C67D-DDCB-6211C0131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E8A9D8D-1CDB-B306-3BEA-550DD110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E94FFC-AC82-8A95-36D1-B2985ACA993D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4244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𝛿𝜇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GB" sz="2400" b="1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𝛿𝜇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E94FFC-AC82-8A95-36D1-B2985ACA9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4244239"/>
              </a:xfrm>
              <a:prstGeom prst="rect">
                <a:avLst/>
              </a:prstGeom>
              <a:blipFill>
                <a:blip r:embed="rId4"/>
                <a:stretch>
                  <a:fillRect l="-604" t="-4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1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9893B-98F7-3B7B-DD1C-4713AED8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C8AD114-9620-24BA-9DC3-EFF76B5B99D6}"/>
              </a:ext>
            </a:extLst>
          </p:cNvPr>
          <p:cNvGrpSpPr/>
          <p:nvPr/>
        </p:nvGrpSpPr>
        <p:grpSpPr>
          <a:xfrm>
            <a:off x="6944929" y="2112597"/>
            <a:ext cx="4672822" cy="1724244"/>
            <a:chOff x="6944929" y="2112597"/>
            <a:chExt cx="4672822" cy="172424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32139E-6070-641C-9BCA-98CD63B331AA}"/>
                </a:ext>
              </a:extLst>
            </p:cNvPr>
            <p:cNvSpPr/>
            <p:nvPr/>
          </p:nvSpPr>
          <p:spPr>
            <a:xfrm>
              <a:off x="9163716" y="2112597"/>
              <a:ext cx="235246" cy="8253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72491B8-6F8E-3149-6FC8-6AD0AF7EABA7}"/>
                </a:ext>
              </a:extLst>
            </p:cNvPr>
            <p:cNvSpPr/>
            <p:nvPr/>
          </p:nvSpPr>
          <p:spPr>
            <a:xfrm>
              <a:off x="7686907" y="2795883"/>
              <a:ext cx="3188864" cy="104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8103017-95DD-ED15-0B91-D38B4B91359B}"/>
                    </a:ext>
                  </a:extLst>
                </p:cNvPr>
                <p:cNvSpPr txBox="1"/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F27C7E0-C3F0-D49E-F6C2-A90FCC961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0875C6-D731-86E4-C579-55A8350C7252}"/>
              </a:ext>
            </a:extLst>
          </p:cNvPr>
          <p:cNvCxnSpPr>
            <a:cxnSpLocks/>
          </p:cNvCxnSpPr>
          <p:nvPr/>
        </p:nvCxnSpPr>
        <p:spPr>
          <a:xfrm rot="20790153" flipV="1">
            <a:off x="1380748" y="641788"/>
            <a:ext cx="0" cy="1995208"/>
          </a:xfrm>
          <a:prstGeom prst="straightConnector1">
            <a:avLst/>
          </a:prstGeom>
          <a:ln w="19050">
            <a:solidFill>
              <a:srgbClr val="002147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B6F146D-0B08-181A-5997-802C2D385D34}"/>
              </a:ext>
            </a:extLst>
          </p:cNvPr>
          <p:cNvGrpSpPr/>
          <p:nvPr/>
        </p:nvGrpSpPr>
        <p:grpSpPr>
          <a:xfrm>
            <a:off x="1575839" y="1565742"/>
            <a:ext cx="2784763" cy="718791"/>
            <a:chOff x="1575839" y="1565742"/>
            <a:chExt cx="2784763" cy="718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323A795-D602-6340-FEB1-FE12010EA63C}"/>
                    </a:ext>
                  </a:extLst>
                </p:cNvPr>
                <p:cNvSpPr txBox="1"/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FAC105-318E-41B4-A0C4-6F9A55387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BC65CBC-27EB-6615-E03F-536BF19075C7}"/>
                </a:ext>
              </a:extLst>
            </p:cNvPr>
            <p:cNvCxnSpPr/>
            <p:nvPr/>
          </p:nvCxnSpPr>
          <p:spPr>
            <a:xfrm rot="20790153" flipV="1">
              <a:off x="1575839" y="2284533"/>
              <a:ext cx="2784763" cy="0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A59B3B-BD4E-527B-4F11-1992A968C473}"/>
              </a:ext>
            </a:extLst>
          </p:cNvPr>
          <p:cNvCxnSpPr/>
          <p:nvPr/>
        </p:nvCxnSpPr>
        <p:spPr>
          <a:xfrm rot="20790153">
            <a:off x="2935787" y="268533"/>
            <a:ext cx="0" cy="1995446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F23B5-757F-8F07-9DD7-EBD33E244719}"/>
              </a:ext>
            </a:extLst>
          </p:cNvPr>
          <p:cNvCxnSpPr/>
          <p:nvPr/>
        </p:nvCxnSpPr>
        <p:spPr>
          <a:xfrm rot="20790153">
            <a:off x="1125013" y="484214"/>
            <a:ext cx="1598400" cy="0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F59C385-BE12-08EC-73A4-21BBA5AF7473}"/>
              </a:ext>
            </a:extLst>
          </p:cNvPr>
          <p:cNvGrpSpPr/>
          <p:nvPr/>
        </p:nvGrpSpPr>
        <p:grpSpPr>
          <a:xfrm>
            <a:off x="1359349" y="292589"/>
            <a:ext cx="1598514" cy="2157938"/>
            <a:chOff x="1359349" y="292589"/>
            <a:chExt cx="1598514" cy="215793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5E3727D-8AD3-479B-8ADA-F874D062B9B4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359349" y="455081"/>
              <a:ext cx="1598514" cy="1995446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45EFEDA-EF17-892E-A076-9623DF4DA811}"/>
                    </a:ext>
                  </a:extLst>
                </p:cNvPr>
                <p:cNvSpPr txBox="1"/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1EFF2CE-BB27-CBA5-02E6-E843A93A4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A68F92D-774C-2E84-F3DB-CA9F7773D88C}"/>
              </a:ext>
            </a:extLst>
          </p:cNvPr>
          <p:cNvSpPr/>
          <p:nvPr/>
        </p:nvSpPr>
        <p:spPr>
          <a:xfrm rot="4590153">
            <a:off x="2992405" y="1954589"/>
            <a:ext cx="461665" cy="2784762"/>
          </a:xfrm>
          <a:prstGeom prst="rightBrace">
            <a:avLst>
              <a:gd name="adj1" fmla="val 42030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AB48AD-A6A2-71B3-7CFE-88A98B67C096}"/>
                  </a:ext>
                </a:extLst>
              </p:cNvPr>
              <p:cNvSpPr txBox="1"/>
              <p:nvPr/>
            </p:nvSpPr>
            <p:spPr>
              <a:xfrm>
                <a:off x="3124860" y="3565052"/>
                <a:ext cx="412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400" i="1" dirty="0">
                  <a:solidFill>
                    <a:srgbClr val="C00000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AB48AD-A6A2-71B3-7CFE-88A98B67C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860" y="3565052"/>
                <a:ext cx="412263" cy="461665"/>
              </a:xfrm>
              <a:prstGeom prst="rect">
                <a:avLst/>
              </a:prstGeom>
              <a:blipFill>
                <a:blip r:embed="rId5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DAA56A-1400-326D-C460-C71FBE0AB8ED}"/>
              </a:ext>
            </a:extLst>
          </p:cNvPr>
          <p:cNvCxnSpPr>
            <a:cxnSpLocks/>
            <a:stCxn id="27" idx="2"/>
          </p:cNvCxnSpPr>
          <p:nvPr/>
        </p:nvCxnSpPr>
        <p:spPr>
          <a:xfrm rot="20790153" flipH="1" flipV="1">
            <a:off x="1726187" y="2693300"/>
            <a:ext cx="2" cy="76475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5D3E61-5585-1F9B-42D3-3A2547605687}"/>
              </a:ext>
            </a:extLst>
          </p:cNvPr>
          <p:cNvCxnSpPr>
            <a:cxnSpLocks/>
            <a:stCxn id="27" idx="0"/>
          </p:cNvCxnSpPr>
          <p:nvPr/>
        </p:nvCxnSpPr>
        <p:spPr>
          <a:xfrm rot="20790153" flipH="1" flipV="1">
            <a:off x="4440833" y="2102900"/>
            <a:ext cx="253" cy="7043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D2E64C-DAD0-213F-9EC3-CA67664F674C}"/>
              </a:ext>
            </a:extLst>
          </p:cNvPr>
          <p:cNvGrpSpPr/>
          <p:nvPr/>
        </p:nvGrpSpPr>
        <p:grpSpPr>
          <a:xfrm rot="20790153">
            <a:off x="1746652" y="2501945"/>
            <a:ext cx="1564840" cy="860619"/>
            <a:chOff x="5565465" y="4309118"/>
            <a:chExt cx="2784762" cy="86061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54E7BB84-420B-6188-EC3F-4F675A7E9A5F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EB502F-BB32-41EC-0C53-92926E65FB44}"/>
                    </a:ext>
                  </a:extLst>
                </p:cNvPr>
                <p:cNvSpPr txBox="1"/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F02D3D-4783-8B0A-4ADA-7192C153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blipFill>
                  <a:blip r:embed="rId6"/>
                  <a:stretch>
                    <a:fillRect r="-13514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864C71-6EAD-EA5E-9D84-34BD2AB3533C}"/>
              </a:ext>
            </a:extLst>
          </p:cNvPr>
          <p:cNvGrpSpPr/>
          <p:nvPr/>
        </p:nvGrpSpPr>
        <p:grpSpPr>
          <a:xfrm rot="20790153">
            <a:off x="134812" y="803444"/>
            <a:ext cx="1144945" cy="1995449"/>
            <a:chOff x="4299702" y="1725930"/>
            <a:chExt cx="1144945" cy="19954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E28B7C0-481E-A00D-A1DA-DB2791C1CC58}"/>
                </a:ext>
              </a:extLst>
            </p:cNvPr>
            <p:cNvGrpSpPr/>
            <p:nvPr/>
          </p:nvGrpSpPr>
          <p:grpSpPr>
            <a:xfrm rot="5400000">
              <a:off x="3766460" y="2259175"/>
              <a:ext cx="1995446" cy="928962"/>
              <a:chOff x="2418946" y="2272680"/>
              <a:chExt cx="1564840" cy="928962"/>
            </a:xfrm>
          </p:grpSpPr>
          <p:sp>
            <p:nvSpPr>
              <p:cNvPr id="33" name="Right Brace 32">
                <a:extLst>
                  <a:ext uri="{FF2B5EF4-FFF2-40B4-BE49-F238E27FC236}">
                    <a16:creationId xmlns:a16="http://schemas.microsoft.com/office/drawing/2014/main" id="{B88692BC-CB71-5231-40D5-52C728AD9342}"/>
                  </a:ext>
                </a:extLst>
              </p:cNvPr>
              <p:cNvSpPr/>
              <p:nvPr/>
            </p:nvSpPr>
            <p:spPr>
              <a:xfrm rot="5400000">
                <a:off x="2970533" y="1721093"/>
                <a:ext cx="461665" cy="1564840"/>
              </a:xfrm>
              <a:prstGeom prst="rightBrace">
                <a:avLst>
                  <a:gd name="adj1" fmla="val 42030"/>
                  <a:gd name="adj2" fmla="val 50000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8A13B49-85E0-37D7-A629-0814DC9E6DF9}"/>
                      </a:ext>
                    </a:extLst>
                  </p:cNvPr>
                  <p:cNvSpPr txBox="1"/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oMath>
                      </m:oMathPara>
                    </a14:m>
                    <a:endParaRPr lang="en-GB" sz="2400" i="1" dirty="0">
                      <a:solidFill>
                        <a:srgbClr val="C00000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F2FCEAE-AC68-CAFD-1EE0-3D3198F3E8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44ECBF-7848-D11A-2AD6-905AB4F91CBC}"/>
                </a:ext>
              </a:extLst>
            </p:cNvPr>
            <p:cNvGrpSpPr/>
            <p:nvPr/>
          </p:nvGrpSpPr>
          <p:grpSpPr>
            <a:xfrm>
              <a:off x="5228664" y="1725930"/>
              <a:ext cx="215983" cy="1995448"/>
              <a:chOff x="5228664" y="1725930"/>
              <a:chExt cx="215983" cy="1995448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9DDA932-1A9B-917A-7384-3C2798D90DC3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 flipH="1">
                <a:off x="5228664" y="3721378"/>
                <a:ext cx="215983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123F400-A3EA-BC5D-7CDC-5CFA1F9E1E13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 flipH="1">
                <a:off x="5228664" y="1725930"/>
                <a:ext cx="215983" cy="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8B23A13-9768-B6BB-0D1B-F4F9BD02BE51}"/>
              </a:ext>
            </a:extLst>
          </p:cNvPr>
          <p:cNvGrpSpPr/>
          <p:nvPr/>
        </p:nvGrpSpPr>
        <p:grpSpPr>
          <a:xfrm>
            <a:off x="1600003" y="1877925"/>
            <a:ext cx="1035031" cy="610804"/>
            <a:chOff x="1600003" y="1877925"/>
            <a:chExt cx="1035031" cy="6108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003559-AF3E-A82A-9474-98B8576BC893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600003" y="2488729"/>
              <a:ext cx="103503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58D1A2-5031-16FE-267B-D3E4F2FABA2B}"/>
                    </a:ext>
                  </a:extLst>
                </p:cNvPr>
                <p:cNvSpPr txBox="1"/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4C2E575-6E04-7788-C7A4-70C7329918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blipFill>
                  <a:blip r:embed="rId8"/>
                  <a:stretch>
                    <a:fillRect l="-5970" r="-28358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A1CD51B-DE68-803C-2A28-5B52CE34E435}"/>
              </a:ext>
            </a:extLst>
          </p:cNvPr>
          <p:cNvGrpSpPr/>
          <p:nvPr/>
        </p:nvGrpSpPr>
        <p:grpSpPr>
          <a:xfrm>
            <a:off x="961036" y="1587036"/>
            <a:ext cx="532264" cy="1036800"/>
            <a:chOff x="961036" y="1587036"/>
            <a:chExt cx="532264" cy="103680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C292FC-528A-36C1-77FE-3B125835EC64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493300" y="1587036"/>
              <a:ext cx="0" cy="1036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65B9A51-B959-76C4-C15C-A5CB9D7B30D3}"/>
                    </a:ext>
                  </a:extLst>
                </p:cNvPr>
                <p:cNvSpPr txBox="1"/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ADC3A24-4327-64EF-17A8-6EE680848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5970" r="-23881"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EFF337-59B3-B226-D4CF-384C20853535}"/>
              </a:ext>
            </a:extLst>
          </p:cNvPr>
          <p:cNvGrpSpPr/>
          <p:nvPr/>
        </p:nvGrpSpPr>
        <p:grpSpPr>
          <a:xfrm>
            <a:off x="1031074" y="4581343"/>
            <a:ext cx="10586677" cy="1799547"/>
            <a:chOff x="388417" y="3108396"/>
            <a:chExt cx="6091642" cy="1799547"/>
          </a:xfrm>
        </p:grpSpPr>
        <p:sp>
          <p:nvSpPr>
            <p:cNvPr id="64" name="Rectangle: Top Corners Rounded 63">
              <a:extLst>
                <a:ext uri="{FF2B5EF4-FFF2-40B4-BE49-F238E27FC236}">
                  <a16:creationId xmlns:a16="http://schemas.microsoft.com/office/drawing/2014/main" id="{9A8B440C-8989-DA8F-70AE-7C21DB9B084A}"/>
                </a:ext>
              </a:extLst>
            </p:cNvPr>
            <p:cNvSpPr/>
            <p:nvPr/>
          </p:nvSpPr>
          <p:spPr>
            <a:xfrm>
              <a:off x="388418" y="3108396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(Magnetic moment correction)</a:t>
              </a:r>
            </a:p>
          </p:txBody>
        </p:sp>
        <p:sp>
          <p:nvSpPr>
            <p:cNvPr id="65" name="Rectangle: Top Corners Rounded 64">
              <a:extLst>
                <a:ext uri="{FF2B5EF4-FFF2-40B4-BE49-F238E27FC236}">
                  <a16:creationId xmlns:a16="http://schemas.microsoft.com/office/drawing/2014/main" id="{B91C58B4-D3D0-83D8-6C4B-472885267BD5}"/>
                </a:ext>
              </a:extLst>
            </p:cNvPr>
            <p:cNvSpPr/>
            <p:nvPr/>
          </p:nvSpPr>
          <p:spPr>
            <a:xfrm rot="10800000">
              <a:off x="388418" y="4296432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059A3D-3CEA-030D-357C-F3AF9BC0B42F}"/>
                </a:ext>
              </a:extLst>
            </p:cNvPr>
            <p:cNvSpPr/>
            <p:nvPr/>
          </p:nvSpPr>
          <p:spPr>
            <a:xfrm>
              <a:off x="388417" y="3719907"/>
              <a:ext cx="6091642" cy="889670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A449172-A208-4589-F9B9-7E4439190861}"/>
              </a:ext>
            </a:extLst>
          </p:cNvPr>
          <p:cNvGrpSpPr/>
          <p:nvPr/>
        </p:nvGrpSpPr>
        <p:grpSpPr>
          <a:xfrm>
            <a:off x="92941" y="2609443"/>
            <a:ext cx="2215596" cy="942774"/>
            <a:chOff x="92941" y="2609443"/>
            <a:chExt cx="2215596" cy="942774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D1DF308-C79A-A40A-FCDE-82689387C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3629" y="2609443"/>
              <a:ext cx="209962" cy="3560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E89628F-1E89-E773-F046-756C2B76E191}"/>
                    </a:ext>
                  </a:extLst>
                </p:cNvPr>
                <p:cNvSpPr txBox="1"/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≔</m:t>
                            </m:r>
                            <m:sSub>
                              <m:sSubPr>
                                <m:ctrlP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</m:sub>
                            </m:sSub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GB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oMath>
                    </m:oMathPara>
                  </a14:m>
                  <a:endParaRPr lang="en-GB" sz="16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E1A780F-2018-6882-399E-EA73CBD8A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blipFill>
                  <a:blip r:embed="rId10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E777D5-7331-D528-9F8B-BD894E86915C}"/>
              </a:ext>
            </a:extLst>
          </p:cNvPr>
          <p:cNvSpPr/>
          <p:nvPr/>
        </p:nvSpPr>
        <p:spPr>
          <a:xfrm>
            <a:off x="4401942" y="5335414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63B9C7-DBA9-6E58-22F4-47F369633B17}"/>
              </a:ext>
            </a:extLst>
          </p:cNvPr>
          <p:cNvSpPr/>
          <p:nvPr/>
        </p:nvSpPr>
        <p:spPr>
          <a:xfrm>
            <a:off x="5286728" y="5337582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8FECE8-4613-C19B-03CD-1B16D250265C}"/>
              </a:ext>
            </a:extLst>
          </p:cNvPr>
          <p:cNvSpPr/>
          <p:nvPr/>
        </p:nvSpPr>
        <p:spPr>
          <a:xfrm>
            <a:off x="6745504" y="5335414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A158B31-4BDD-A93F-8C47-D7118ACBE341}"/>
              </a:ext>
            </a:extLst>
          </p:cNvPr>
          <p:cNvSpPr/>
          <p:nvPr/>
        </p:nvSpPr>
        <p:spPr>
          <a:xfrm>
            <a:off x="9845215" y="5334669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E292F7-A036-CEED-1ADD-96F374E6C0BB}"/>
                  </a:ext>
                </a:extLst>
              </p:cNvPr>
              <p:cNvSpPr txBox="1"/>
              <p:nvPr/>
            </p:nvSpPr>
            <p:spPr>
              <a:xfrm>
                <a:off x="1175961" y="5286190"/>
                <a:ext cx="10247712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𝛿𝜇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i="1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FF296EB-523B-814E-4B40-019723079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61" y="5286190"/>
                <a:ext cx="10247712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3AEE42A6-74D7-F0CF-377D-D34CCF7CD9E2}"/>
              </a:ext>
            </a:extLst>
          </p:cNvPr>
          <p:cNvGrpSpPr/>
          <p:nvPr/>
        </p:nvGrpSpPr>
        <p:grpSpPr>
          <a:xfrm>
            <a:off x="6944929" y="639956"/>
            <a:ext cx="4672823" cy="1708260"/>
            <a:chOff x="1225570" y="3909327"/>
            <a:chExt cx="9740860" cy="170826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2EA75E9-13FF-62DE-0ABF-A0A0A435F749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708260"/>
              <a:chOff x="388417" y="3108396"/>
              <a:chExt cx="6091642" cy="1708260"/>
            </a:xfrm>
          </p:grpSpPr>
          <p:sp>
            <p:nvSpPr>
              <p:cNvPr id="57" name="Rectangle: Top Corners Rounded 56">
                <a:extLst>
                  <a:ext uri="{FF2B5EF4-FFF2-40B4-BE49-F238E27FC236}">
                    <a16:creationId xmlns:a16="http://schemas.microsoft.com/office/drawing/2014/main" id="{1476C48D-0DAF-393F-C97D-79BCB350770D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(Magnetic moment)</a:t>
                </a:r>
              </a:p>
            </p:txBody>
          </p:sp>
          <p:sp>
            <p:nvSpPr>
              <p:cNvPr id="58" name="Rectangle: Top Corners Rounded 57">
                <a:extLst>
                  <a:ext uri="{FF2B5EF4-FFF2-40B4-BE49-F238E27FC236}">
                    <a16:creationId xmlns:a16="http://schemas.microsoft.com/office/drawing/2014/main" id="{81C508F8-21BA-606D-2765-3A97931C6255}"/>
                  </a:ext>
                </a:extLst>
              </p:cNvPr>
              <p:cNvSpPr/>
              <p:nvPr/>
            </p:nvSpPr>
            <p:spPr>
              <a:xfrm rot="10800000">
                <a:off x="388418" y="4205145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4B65C82-74B4-922A-CE59-E541BBAF517C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611511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7479BDC-FEAF-380F-1108-4933CA5A05CE}"/>
                    </a:ext>
                  </a:extLst>
                </p:cNvPr>
                <p:cNvSpPr txBox="1"/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5D09E96-37B1-B695-6386-8DD698601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5906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BC39A-FC2F-E180-1C67-91F8995A2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743E309-C22E-A328-AC03-2DC42D5C7AB1}"/>
              </a:ext>
            </a:extLst>
          </p:cNvPr>
          <p:cNvGrpSpPr/>
          <p:nvPr/>
        </p:nvGrpSpPr>
        <p:grpSpPr>
          <a:xfrm>
            <a:off x="5169105" y="2089777"/>
            <a:ext cx="2600189" cy="3170717"/>
            <a:chOff x="5169105" y="2089777"/>
            <a:chExt cx="2600189" cy="317071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36A593-55F1-B72C-63F8-4A9EB59C858D}"/>
                </a:ext>
              </a:extLst>
            </p:cNvPr>
            <p:cNvSpPr/>
            <p:nvPr/>
          </p:nvSpPr>
          <p:spPr>
            <a:xfrm>
              <a:off x="5169105" y="3820494"/>
              <a:ext cx="235246" cy="144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08AA98-7558-FFE1-6504-661032A95341}"/>
                </a:ext>
              </a:extLst>
            </p:cNvPr>
            <p:cNvSpPr/>
            <p:nvPr/>
          </p:nvSpPr>
          <p:spPr>
            <a:xfrm>
              <a:off x="7534048" y="2089777"/>
              <a:ext cx="235246" cy="144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F2FAFF5-6580-3FCC-CF49-FA12C0A912CC}"/>
              </a:ext>
            </a:extLst>
          </p:cNvPr>
          <p:cNvSpPr/>
          <p:nvPr/>
        </p:nvSpPr>
        <p:spPr>
          <a:xfrm>
            <a:off x="4148930" y="3299537"/>
            <a:ext cx="4672824" cy="104095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9711C6-C6BF-EADF-8C5A-E7BCE73F7B39}"/>
                  </a:ext>
                </a:extLst>
              </p:cNvPr>
              <p:cNvSpPr txBox="1"/>
              <p:nvPr/>
            </p:nvSpPr>
            <p:spPr>
              <a:xfrm>
                <a:off x="4148932" y="3579333"/>
                <a:ext cx="46728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E612CA-68EC-3694-2720-A5A4DA7C0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32" y="3579333"/>
                <a:ext cx="4672822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9DD6A-3AE3-1A98-DC22-18B854F3577D}"/>
              </a:ext>
            </a:extLst>
          </p:cNvPr>
          <p:cNvGrpSpPr/>
          <p:nvPr/>
        </p:nvGrpSpPr>
        <p:grpSpPr>
          <a:xfrm>
            <a:off x="7883343" y="1948309"/>
            <a:ext cx="4672822" cy="1724244"/>
            <a:chOff x="6944929" y="2112597"/>
            <a:chExt cx="4672822" cy="172424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7DC8DBF-08F0-C2ED-9FB3-BEC04EBD8DED}"/>
                </a:ext>
              </a:extLst>
            </p:cNvPr>
            <p:cNvSpPr/>
            <p:nvPr/>
          </p:nvSpPr>
          <p:spPr>
            <a:xfrm>
              <a:off x="9163716" y="2112597"/>
              <a:ext cx="235246" cy="8253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05A81A-9074-35C0-B66F-D515EB37E2C0}"/>
                </a:ext>
              </a:extLst>
            </p:cNvPr>
            <p:cNvSpPr/>
            <p:nvPr/>
          </p:nvSpPr>
          <p:spPr>
            <a:xfrm>
              <a:off x="7686907" y="2795883"/>
              <a:ext cx="3188864" cy="104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53982DD-5B9A-34B5-0558-E0454D994B12}"/>
                    </a:ext>
                  </a:extLst>
                </p:cNvPr>
                <p:cNvSpPr txBox="1"/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1C4FD50-3DA5-1A69-E79E-19B833C13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09AF762-7262-F43F-51A1-6224F57E4736}"/>
              </a:ext>
            </a:extLst>
          </p:cNvPr>
          <p:cNvCxnSpPr>
            <a:cxnSpLocks/>
          </p:cNvCxnSpPr>
          <p:nvPr/>
        </p:nvCxnSpPr>
        <p:spPr>
          <a:xfrm rot="20790153" flipV="1">
            <a:off x="1380748" y="641788"/>
            <a:ext cx="0" cy="1995208"/>
          </a:xfrm>
          <a:prstGeom prst="straightConnector1">
            <a:avLst/>
          </a:prstGeom>
          <a:ln w="19050">
            <a:solidFill>
              <a:srgbClr val="002147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059F4CE-AE3F-BA82-E66B-FF1587CBECC7}"/>
              </a:ext>
            </a:extLst>
          </p:cNvPr>
          <p:cNvGrpSpPr/>
          <p:nvPr/>
        </p:nvGrpSpPr>
        <p:grpSpPr>
          <a:xfrm>
            <a:off x="1575839" y="1565742"/>
            <a:ext cx="2784763" cy="718791"/>
            <a:chOff x="1575839" y="1565742"/>
            <a:chExt cx="2784763" cy="718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E8FE35-C83F-73F8-946F-A66D8AF160D8}"/>
                    </a:ext>
                  </a:extLst>
                </p:cNvPr>
                <p:cNvSpPr txBox="1"/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F15C24-D8B2-D708-1761-A11CAADB4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F3A3E25-DB2C-D0B4-E563-E609D0AE53F2}"/>
                </a:ext>
              </a:extLst>
            </p:cNvPr>
            <p:cNvCxnSpPr/>
            <p:nvPr/>
          </p:nvCxnSpPr>
          <p:spPr>
            <a:xfrm rot="20790153" flipV="1">
              <a:off x="1575839" y="2284533"/>
              <a:ext cx="2784763" cy="0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E0063D-A764-BE66-C762-20C5573058DB}"/>
              </a:ext>
            </a:extLst>
          </p:cNvPr>
          <p:cNvCxnSpPr/>
          <p:nvPr/>
        </p:nvCxnSpPr>
        <p:spPr>
          <a:xfrm rot="20790153">
            <a:off x="2935787" y="268533"/>
            <a:ext cx="0" cy="1995446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A26337-207A-037F-964F-4DBC24F61364}"/>
              </a:ext>
            </a:extLst>
          </p:cNvPr>
          <p:cNvCxnSpPr/>
          <p:nvPr/>
        </p:nvCxnSpPr>
        <p:spPr>
          <a:xfrm rot="20790153">
            <a:off x="1125013" y="484214"/>
            <a:ext cx="1598400" cy="0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FEF463F-0500-3FB7-1E02-3736CD756BD3}"/>
              </a:ext>
            </a:extLst>
          </p:cNvPr>
          <p:cNvGrpSpPr/>
          <p:nvPr/>
        </p:nvGrpSpPr>
        <p:grpSpPr>
          <a:xfrm>
            <a:off x="1359349" y="292589"/>
            <a:ext cx="1598514" cy="2157938"/>
            <a:chOff x="1359349" y="292589"/>
            <a:chExt cx="1598514" cy="215793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CCBF9E2-DF97-F6EC-F2E8-1E8B69D80EF7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359349" y="455081"/>
              <a:ext cx="1598514" cy="1995446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B37A59E-C112-8F32-AB1A-F466045331E0}"/>
                    </a:ext>
                  </a:extLst>
                </p:cNvPr>
                <p:cNvSpPr txBox="1"/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8AFCB75-8D5A-FD6A-F2AF-454B08A9D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9B43E-7961-40DF-C512-9E7B549A0CDF}"/>
              </a:ext>
            </a:extLst>
          </p:cNvPr>
          <p:cNvGrpSpPr/>
          <p:nvPr/>
        </p:nvGrpSpPr>
        <p:grpSpPr>
          <a:xfrm rot="20790153">
            <a:off x="1746652" y="2501945"/>
            <a:ext cx="1564840" cy="860619"/>
            <a:chOff x="5565465" y="4309118"/>
            <a:chExt cx="2784762" cy="86061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F62D43CD-F5F4-2090-A51D-1BC51443BD21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4234CED-393D-932D-1E44-A4977B8CBC76}"/>
                    </a:ext>
                  </a:extLst>
                </p:cNvPr>
                <p:cNvSpPr txBox="1"/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7A76452-8842-5962-525E-C15F171AF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blipFill>
                  <a:blip r:embed="rId6"/>
                  <a:stretch>
                    <a:fillRect r="-13514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2435C-A00B-4330-D018-DFE2CB4FC9B0}"/>
              </a:ext>
            </a:extLst>
          </p:cNvPr>
          <p:cNvGrpSpPr/>
          <p:nvPr/>
        </p:nvGrpSpPr>
        <p:grpSpPr>
          <a:xfrm rot="20790153">
            <a:off x="134812" y="803444"/>
            <a:ext cx="1144945" cy="1995449"/>
            <a:chOff x="4299702" y="1725930"/>
            <a:chExt cx="1144945" cy="19954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6C1FEAD-5AC0-37FA-A6CB-AC13A60F9F95}"/>
                </a:ext>
              </a:extLst>
            </p:cNvPr>
            <p:cNvGrpSpPr/>
            <p:nvPr/>
          </p:nvGrpSpPr>
          <p:grpSpPr>
            <a:xfrm rot="5400000">
              <a:off x="3766460" y="2259175"/>
              <a:ext cx="1995446" cy="928962"/>
              <a:chOff x="2418946" y="2272680"/>
              <a:chExt cx="1564840" cy="928962"/>
            </a:xfrm>
          </p:grpSpPr>
          <p:sp>
            <p:nvSpPr>
              <p:cNvPr id="33" name="Right Brace 32">
                <a:extLst>
                  <a:ext uri="{FF2B5EF4-FFF2-40B4-BE49-F238E27FC236}">
                    <a16:creationId xmlns:a16="http://schemas.microsoft.com/office/drawing/2014/main" id="{D0320277-2CA5-6972-9604-B76A7F5F20AF}"/>
                  </a:ext>
                </a:extLst>
              </p:cNvPr>
              <p:cNvSpPr/>
              <p:nvPr/>
            </p:nvSpPr>
            <p:spPr>
              <a:xfrm rot="5400000">
                <a:off x="2970533" y="1721093"/>
                <a:ext cx="461665" cy="1564840"/>
              </a:xfrm>
              <a:prstGeom prst="rightBrace">
                <a:avLst>
                  <a:gd name="adj1" fmla="val 42030"/>
                  <a:gd name="adj2" fmla="val 50000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4B21EC6-7409-C5C5-A9BC-6E6AFDF22B48}"/>
                      </a:ext>
                    </a:extLst>
                  </p:cNvPr>
                  <p:cNvSpPr txBox="1"/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oMath>
                      </m:oMathPara>
                    </a14:m>
                    <a:endParaRPr lang="en-GB" sz="2400" i="1" dirty="0">
                      <a:solidFill>
                        <a:srgbClr val="C00000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DE8107E-651C-3EA3-44AF-5217F86936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4D2367-15FC-8A6D-76E1-08028985DE08}"/>
                </a:ext>
              </a:extLst>
            </p:cNvPr>
            <p:cNvGrpSpPr/>
            <p:nvPr/>
          </p:nvGrpSpPr>
          <p:grpSpPr>
            <a:xfrm>
              <a:off x="5228664" y="1725930"/>
              <a:ext cx="215983" cy="1995448"/>
              <a:chOff x="5228664" y="1725930"/>
              <a:chExt cx="215983" cy="1995448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BCBD764-6E98-96E4-CF98-60C66CE9FAD2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 flipH="1">
                <a:off x="5228664" y="3721378"/>
                <a:ext cx="215983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3BEC0A0-C8A7-8AA2-24C9-37EDB2FAE1F7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 flipH="1">
                <a:off x="5228664" y="1725930"/>
                <a:ext cx="215983" cy="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706366-34B9-3ADF-FE7E-8C165E9151B9}"/>
              </a:ext>
            </a:extLst>
          </p:cNvPr>
          <p:cNvGrpSpPr/>
          <p:nvPr/>
        </p:nvGrpSpPr>
        <p:grpSpPr>
          <a:xfrm>
            <a:off x="1600003" y="1877925"/>
            <a:ext cx="1035031" cy="610804"/>
            <a:chOff x="1600003" y="1877925"/>
            <a:chExt cx="1035031" cy="6108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DD214D-6701-0377-DD00-D58AEB11A69F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600003" y="2488729"/>
              <a:ext cx="103503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66E1B9-AC68-9236-754A-CA91798B06C0}"/>
                    </a:ext>
                  </a:extLst>
                </p:cNvPr>
                <p:cNvSpPr txBox="1"/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8AD407-2814-B838-5D15-5F4FEC8F4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blipFill>
                  <a:blip r:embed="rId8"/>
                  <a:stretch>
                    <a:fillRect l="-5970" r="-28358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1E1B4C0-10EE-CE15-2EC0-7383DEA75CEA}"/>
              </a:ext>
            </a:extLst>
          </p:cNvPr>
          <p:cNvGrpSpPr/>
          <p:nvPr/>
        </p:nvGrpSpPr>
        <p:grpSpPr>
          <a:xfrm>
            <a:off x="961036" y="1587036"/>
            <a:ext cx="532264" cy="1036800"/>
            <a:chOff x="961036" y="1587036"/>
            <a:chExt cx="532264" cy="103680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8F3BFB2-1295-406C-F908-9B709F5BBCFE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493300" y="1587036"/>
              <a:ext cx="0" cy="1036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ED2E140-6481-A4E2-A9C2-6FAE6A0E108F}"/>
                    </a:ext>
                  </a:extLst>
                </p:cNvPr>
                <p:cNvSpPr txBox="1"/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A0B0FBA-8ACB-680A-32E8-CFE0703C28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5970" r="-23881"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00EC593-C2AB-7475-7A22-0418FAFA3D44}"/>
              </a:ext>
            </a:extLst>
          </p:cNvPr>
          <p:cNvGrpSpPr/>
          <p:nvPr/>
        </p:nvGrpSpPr>
        <p:grpSpPr>
          <a:xfrm>
            <a:off x="1031074" y="4581343"/>
            <a:ext cx="10586677" cy="1799547"/>
            <a:chOff x="388417" y="3108396"/>
            <a:chExt cx="6091642" cy="1799547"/>
          </a:xfrm>
        </p:grpSpPr>
        <p:sp>
          <p:nvSpPr>
            <p:cNvPr id="64" name="Rectangle: Top Corners Rounded 63">
              <a:extLst>
                <a:ext uri="{FF2B5EF4-FFF2-40B4-BE49-F238E27FC236}">
                  <a16:creationId xmlns:a16="http://schemas.microsoft.com/office/drawing/2014/main" id="{7F678B95-B924-8292-1A0C-DF7DCCE3C194}"/>
                </a:ext>
              </a:extLst>
            </p:cNvPr>
            <p:cNvSpPr/>
            <p:nvPr/>
          </p:nvSpPr>
          <p:spPr>
            <a:xfrm>
              <a:off x="388418" y="3108396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(Magnetic moment correction)</a:t>
              </a:r>
            </a:p>
          </p:txBody>
        </p:sp>
        <p:sp>
          <p:nvSpPr>
            <p:cNvPr id="65" name="Rectangle: Top Corners Rounded 64">
              <a:extLst>
                <a:ext uri="{FF2B5EF4-FFF2-40B4-BE49-F238E27FC236}">
                  <a16:creationId xmlns:a16="http://schemas.microsoft.com/office/drawing/2014/main" id="{85E8F7D5-0B3E-C5F0-4799-EC416DDAE748}"/>
                </a:ext>
              </a:extLst>
            </p:cNvPr>
            <p:cNvSpPr/>
            <p:nvPr/>
          </p:nvSpPr>
          <p:spPr>
            <a:xfrm rot="10800000">
              <a:off x="388418" y="4296432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7DADB51-D9F2-E33B-7FAF-C509941D7C56}"/>
                </a:ext>
              </a:extLst>
            </p:cNvPr>
            <p:cNvSpPr/>
            <p:nvPr/>
          </p:nvSpPr>
          <p:spPr>
            <a:xfrm>
              <a:off x="388417" y="3719907"/>
              <a:ext cx="6091642" cy="889670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725F25-511D-42F1-CE68-9AE5BEFC654B}"/>
              </a:ext>
            </a:extLst>
          </p:cNvPr>
          <p:cNvGrpSpPr/>
          <p:nvPr/>
        </p:nvGrpSpPr>
        <p:grpSpPr>
          <a:xfrm>
            <a:off x="92941" y="2609443"/>
            <a:ext cx="2215596" cy="942774"/>
            <a:chOff x="92941" y="2609443"/>
            <a:chExt cx="2215596" cy="942774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86F3D9B-FF54-3D43-40F7-EC24F4586D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3629" y="2609443"/>
              <a:ext cx="209962" cy="3560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B6B76BC-3E86-35E7-999B-3E49B7CDC198}"/>
                    </a:ext>
                  </a:extLst>
                </p:cNvPr>
                <p:cNvSpPr txBox="1"/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≔</m:t>
                            </m:r>
                            <m:sSub>
                              <m:sSubPr>
                                <m:ctrlP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</m:sub>
                            </m:sSub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GB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oMath>
                    </m:oMathPara>
                  </a14:m>
                  <a:endParaRPr lang="en-GB" sz="16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675F4FA-CBE8-4559-B47D-F39F971849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blipFill>
                  <a:blip r:embed="rId10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54FF1C-8120-81E3-2D23-5BFEFE9BD302}"/>
              </a:ext>
            </a:extLst>
          </p:cNvPr>
          <p:cNvSpPr/>
          <p:nvPr/>
        </p:nvSpPr>
        <p:spPr>
          <a:xfrm>
            <a:off x="4401942" y="5335414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7D7862-D35F-137E-4337-DE848A72A4FC}"/>
              </a:ext>
            </a:extLst>
          </p:cNvPr>
          <p:cNvSpPr/>
          <p:nvPr/>
        </p:nvSpPr>
        <p:spPr>
          <a:xfrm>
            <a:off x="5286728" y="5337582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A2DCCA-B6AC-5F4C-45DB-308240F9D8E2}"/>
              </a:ext>
            </a:extLst>
          </p:cNvPr>
          <p:cNvSpPr/>
          <p:nvPr/>
        </p:nvSpPr>
        <p:spPr>
          <a:xfrm>
            <a:off x="6745504" y="5335414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FF4BA61-F043-4B95-684E-408A217E49EC}"/>
              </a:ext>
            </a:extLst>
          </p:cNvPr>
          <p:cNvSpPr/>
          <p:nvPr/>
        </p:nvSpPr>
        <p:spPr>
          <a:xfrm>
            <a:off x="9845215" y="5334669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A46950-4FBB-1A79-1923-E3322FD50504}"/>
                  </a:ext>
                </a:extLst>
              </p:cNvPr>
              <p:cNvSpPr txBox="1"/>
              <p:nvPr/>
            </p:nvSpPr>
            <p:spPr>
              <a:xfrm>
                <a:off x="1175961" y="5286190"/>
                <a:ext cx="10247712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𝛿𝜇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i="1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F4BB9C9-A65F-F2D3-EEA0-15E21E9FE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61" y="5286190"/>
                <a:ext cx="10247712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4149938-B71D-2257-ACF2-8858FA16E3E1}"/>
              </a:ext>
            </a:extLst>
          </p:cNvPr>
          <p:cNvGrpSpPr/>
          <p:nvPr/>
        </p:nvGrpSpPr>
        <p:grpSpPr>
          <a:xfrm>
            <a:off x="6944929" y="639956"/>
            <a:ext cx="4672823" cy="1708260"/>
            <a:chOff x="1225570" y="3909327"/>
            <a:chExt cx="9740860" cy="170826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33F4B9-FCF8-77C5-0DBE-29D335716E5B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708260"/>
              <a:chOff x="388417" y="3108396"/>
              <a:chExt cx="6091642" cy="1708260"/>
            </a:xfrm>
          </p:grpSpPr>
          <p:sp>
            <p:nvSpPr>
              <p:cNvPr id="57" name="Rectangle: Top Corners Rounded 56">
                <a:extLst>
                  <a:ext uri="{FF2B5EF4-FFF2-40B4-BE49-F238E27FC236}">
                    <a16:creationId xmlns:a16="http://schemas.microsoft.com/office/drawing/2014/main" id="{F543844E-72F5-B25F-0B32-AD2454290931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(Magnetic moment)</a:t>
                </a:r>
              </a:p>
            </p:txBody>
          </p:sp>
          <p:sp>
            <p:nvSpPr>
              <p:cNvPr id="58" name="Rectangle: Top Corners Rounded 57">
                <a:extLst>
                  <a:ext uri="{FF2B5EF4-FFF2-40B4-BE49-F238E27FC236}">
                    <a16:creationId xmlns:a16="http://schemas.microsoft.com/office/drawing/2014/main" id="{4D504E80-FAEF-9C01-741E-5DCBC482CC37}"/>
                  </a:ext>
                </a:extLst>
              </p:cNvPr>
              <p:cNvSpPr/>
              <p:nvPr/>
            </p:nvSpPr>
            <p:spPr>
              <a:xfrm rot="10800000">
                <a:off x="388418" y="4205145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13B5679-E7C3-98D9-2304-0390016C3BFD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611511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A036C84-92C4-6C0E-F286-40BE3596A8EA}"/>
                    </a:ext>
                  </a:extLst>
                </p:cNvPr>
                <p:cNvSpPr txBox="1"/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884765-F9A1-F475-1DBD-72B077D90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Right Brace 42">
            <a:extLst>
              <a:ext uri="{FF2B5EF4-FFF2-40B4-BE49-F238E27FC236}">
                <a16:creationId xmlns:a16="http://schemas.microsoft.com/office/drawing/2014/main" id="{16C1CBF8-A7EF-29D6-0495-842151461E66}"/>
              </a:ext>
            </a:extLst>
          </p:cNvPr>
          <p:cNvSpPr/>
          <p:nvPr/>
        </p:nvSpPr>
        <p:spPr>
          <a:xfrm rot="4590153">
            <a:off x="2992405" y="1954589"/>
            <a:ext cx="461665" cy="2784762"/>
          </a:xfrm>
          <a:prstGeom prst="rightBrace">
            <a:avLst>
              <a:gd name="adj1" fmla="val 42030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8FA758-4D97-B00F-A59D-267019F9946B}"/>
                  </a:ext>
                </a:extLst>
              </p:cNvPr>
              <p:cNvSpPr txBox="1"/>
              <p:nvPr/>
            </p:nvSpPr>
            <p:spPr>
              <a:xfrm>
                <a:off x="3124860" y="3565052"/>
                <a:ext cx="412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400" i="1" dirty="0">
                  <a:solidFill>
                    <a:srgbClr val="C00000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8FA758-4D97-B00F-A59D-267019F9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860" y="3565052"/>
                <a:ext cx="412263" cy="461665"/>
              </a:xfrm>
              <a:prstGeom prst="rect">
                <a:avLst/>
              </a:prstGeom>
              <a:blipFill>
                <a:blip r:embed="rId13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C6FBAE7-9BA9-65BB-86BB-BDE37C1E3723}"/>
              </a:ext>
            </a:extLst>
          </p:cNvPr>
          <p:cNvCxnSpPr>
            <a:cxnSpLocks/>
            <a:stCxn id="43" idx="2"/>
          </p:cNvCxnSpPr>
          <p:nvPr/>
        </p:nvCxnSpPr>
        <p:spPr>
          <a:xfrm rot="20790153" flipH="1" flipV="1">
            <a:off x="1726187" y="2693300"/>
            <a:ext cx="2" cy="76475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B95D07-ACA4-0AD1-298A-731608525F3D}"/>
              </a:ext>
            </a:extLst>
          </p:cNvPr>
          <p:cNvCxnSpPr>
            <a:cxnSpLocks/>
            <a:stCxn id="43" idx="0"/>
          </p:cNvCxnSpPr>
          <p:nvPr/>
        </p:nvCxnSpPr>
        <p:spPr>
          <a:xfrm rot="20790153" flipH="1" flipV="1">
            <a:off x="4440833" y="2102900"/>
            <a:ext cx="253" cy="7043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653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43254-087E-442D-039C-9DBBD48F9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246E279-2B70-84ED-455C-EBB338A5A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953220-604C-271D-D038-E75D7F8EA09A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5212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𝛿𝜇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GB" sz="2400" b="1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𝛿𝜇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E94FFC-AC82-8A95-36D1-B2985ACA9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5212966"/>
              </a:xfrm>
              <a:prstGeom prst="rect">
                <a:avLst/>
              </a:prstGeom>
              <a:blipFill>
                <a:blip r:embed="rId4"/>
                <a:stretch>
                  <a:fillRect l="-604" t="-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A187E4-43C5-715A-04C1-F4C514B4B50E}"/>
              </a:ext>
            </a:extLst>
          </p:cNvPr>
          <p:cNvCxnSpPr>
            <a:cxnSpLocks/>
          </p:cNvCxnSpPr>
          <p:nvPr/>
        </p:nvCxnSpPr>
        <p:spPr>
          <a:xfrm flipV="1">
            <a:off x="2209800" y="4027714"/>
            <a:ext cx="4071257" cy="876946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28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42946-F024-BFB3-CD84-7EDF77051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2C10DD-F491-98A6-3168-177BFE0D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FC3507-056F-9201-CEAC-F549499A94F9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5212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𝛿𝜇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𝛿𝜇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𝛿𝜇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FC3507-056F-9201-CEAC-F549499A9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5212966"/>
              </a:xfrm>
              <a:prstGeom prst="rect">
                <a:avLst/>
              </a:prstGeom>
              <a:blipFill>
                <a:blip r:embed="rId4"/>
                <a:stretch>
                  <a:fillRect l="-604" t="-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3E3D05-A924-6220-D1E9-2E82508A2CB0}"/>
              </a:ext>
            </a:extLst>
          </p:cNvPr>
          <p:cNvCxnSpPr>
            <a:cxnSpLocks/>
          </p:cNvCxnSpPr>
          <p:nvPr/>
        </p:nvCxnSpPr>
        <p:spPr>
          <a:xfrm flipV="1">
            <a:off x="2209800" y="4027714"/>
            <a:ext cx="4071257" cy="876946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41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C21FD4E5-3EA4-8B9E-87B4-BBFC90196F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88331" y="1641077"/>
            <a:ext cx="14303384" cy="35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525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EDF63-7B88-E210-62D7-A2F3FFEFF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EB4438D1-4853-4038-D683-675B29B00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240000" y="-117230"/>
            <a:ext cx="2743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4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66F34-7E70-7ED3-4716-255DA8D6D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F1322A-33B3-C44B-4CCB-209D68F10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042651-E6AC-B106-2DED-5A641F411DF5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5212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𝛿𝜇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𝛿𝜇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𝛿𝜇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042651-E6AC-B106-2DED-5A641F41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5212966"/>
              </a:xfrm>
              <a:prstGeom prst="rect">
                <a:avLst/>
              </a:prstGeom>
              <a:blipFill>
                <a:blip r:embed="rId4"/>
                <a:stretch>
                  <a:fillRect l="-714" t="-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05BBF3-8863-A204-309F-B646BC3883A3}"/>
              </a:ext>
            </a:extLst>
          </p:cNvPr>
          <p:cNvCxnSpPr>
            <a:cxnSpLocks/>
          </p:cNvCxnSpPr>
          <p:nvPr/>
        </p:nvCxnSpPr>
        <p:spPr>
          <a:xfrm flipV="1">
            <a:off x="2209800" y="4027714"/>
            <a:ext cx="4071257" cy="876946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7CF915-3326-E0EF-5DC6-7FC558A07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0" b="1"/>
          <a:stretch/>
        </p:blipFill>
        <p:spPr bwMode="auto">
          <a:xfrm>
            <a:off x="0" y="1284514"/>
            <a:ext cx="12192000" cy="55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1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9D8CB-B131-603E-2E16-5DB69066C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5F1A132-1498-01BA-7D70-5032E173A9EA}"/>
              </a:ext>
            </a:extLst>
          </p:cNvPr>
          <p:cNvGrpSpPr/>
          <p:nvPr/>
        </p:nvGrpSpPr>
        <p:grpSpPr>
          <a:xfrm>
            <a:off x="504496" y="420414"/>
            <a:ext cx="7031421" cy="3620096"/>
            <a:chOff x="388417" y="3108396"/>
            <a:chExt cx="7523645" cy="3620096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7135ABD0-FD5D-EC5F-4401-66FC0C4C7602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(Poisson system)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C86E91CC-B0CE-A922-CACB-3FD3E7440426}"/>
                </a:ext>
              </a:extLst>
            </p:cNvPr>
            <p:cNvSpPr/>
            <p:nvPr/>
          </p:nvSpPr>
          <p:spPr>
            <a:xfrm rot="10800000">
              <a:off x="388418" y="6116981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297313-D85A-D0D2-CADE-BE18C36B6720}"/>
                </a:ext>
              </a:extLst>
            </p:cNvPr>
            <p:cNvSpPr/>
            <p:nvPr/>
          </p:nvSpPr>
          <p:spPr>
            <a:xfrm>
              <a:off x="388417" y="3719905"/>
              <a:ext cx="7523644" cy="2397078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F1297C-72E3-0716-F34D-14F042D5B86C}"/>
              </a:ext>
            </a:extLst>
          </p:cNvPr>
          <p:cNvSpPr/>
          <p:nvPr/>
        </p:nvSpPr>
        <p:spPr>
          <a:xfrm>
            <a:off x="504492" y="2724912"/>
            <a:ext cx="7031424" cy="813816"/>
          </a:xfrm>
          <a:prstGeom prst="roundRect">
            <a:avLst>
              <a:gd name="adj" fmla="val 44359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30C552-8E14-A5D9-1010-C778547AA423}"/>
                  </a:ext>
                </a:extLst>
              </p:cNvPr>
              <p:cNvSpPr txBox="1"/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b="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b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 err="1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s.t.</a:t>
                </a:r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for: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Skew-symmetric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chemeClr val="bg1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(Poisson matrix)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(Hamiltonian)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30C552-8E14-A5D9-1010-C778547AA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blipFill>
                <a:blip r:embed="rId2"/>
                <a:stretch>
                  <a:fillRect l="-1348" b="-4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6E6F39-CCEC-D97B-117B-A02976F9F8E2}"/>
              </a:ext>
            </a:extLst>
          </p:cNvPr>
          <p:cNvCxnSpPr>
            <a:cxnSpLocks/>
          </p:cNvCxnSpPr>
          <p:nvPr/>
        </p:nvCxnSpPr>
        <p:spPr>
          <a:xfrm flipH="1">
            <a:off x="7654278" y="3128260"/>
            <a:ext cx="8275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C921F37-547A-9121-F70A-920D371448F5}"/>
              </a:ext>
            </a:extLst>
          </p:cNvPr>
          <p:cNvSpPr txBox="1"/>
          <p:nvPr/>
        </p:nvSpPr>
        <p:spPr>
          <a:xfrm>
            <a:off x="8492358" y="2785239"/>
            <a:ext cx="3445300" cy="58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  <a:ea typeface="Cambria Math" panose="02040503050406030204" pitchFamily="18" charset="0"/>
              </a:rPr>
              <a:t>Encodes the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  <a:ea typeface="Cambria Math" panose="02040503050406030204" pitchFamily="18" charset="0"/>
              </a:rPr>
              <a:t>Poisson bracket</a:t>
            </a:r>
            <a:endParaRPr lang="en-GB" sz="2400" dirty="0">
              <a:solidFill>
                <a:srgbClr val="C00000"/>
              </a:solidFill>
              <a:latin typeface="Trade Gothic Next Cond" panose="020B0506040303020004" pitchFamily="34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24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11EA0-B452-0F5B-E126-F7391E0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6727A7-D07A-D1C2-F4A2-C8BC2218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78207B-E09B-2864-4C92-284C50F40A75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5212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𝛿𝜇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𝛿𝜇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𝛿𝜇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78207B-E09B-2864-4C92-284C50F40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5212966"/>
              </a:xfrm>
              <a:prstGeom prst="rect">
                <a:avLst/>
              </a:prstGeom>
              <a:blipFill>
                <a:blip r:embed="rId4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87781-9FCF-3AD0-C302-0B477EB1FAFE}"/>
              </a:ext>
            </a:extLst>
          </p:cNvPr>
          <p:cNvCxnSpPr>
            <a:cxnSpLocks/>
          </p:cNvCxnSpPr>
          <p:nvPr/>
        </p:nvCxnSpPr>
        <p:spPr>
          <a:xfrm flipV="1">
            <a:off x="2209800" y="4027714"/>
            <a:ext cx="4071257" cy="876946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8F7925-CA61-69D5-1A68-F5D9C2440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0" b="1"/>
          <a:stretch/>
        </p:blipFill>
        <p:spPr bwMode="auto">
          <a:xfrm>
            <a:off x="0" y="1284514"/>
            <a:ext cx="12192000" cy="55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Thumbs up sign outline">
            <a:extLst>
              <a:ext uri="{FF2B5EF4-FFF2-40B4-BE49-F238E27FC236}">
                <a16:creationId xmlns:a16="http://schemas.microsoft.com/office/drawing/2014/main" id="{871164A6-E97B-E4F2-68D9-DB6009A30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178346">
            <a:off x="8621485" y="626572"/>
            <a:ext cx="2919772" cy="29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6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A21AC-5B7E-1230-860E-3C6F3ABF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031A2EF-9F72-8C17-0CB4-046EDFB36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5909" r="4985" b="1100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F4570473-5E79-456A-A9DF-0E0D9CE6AEBC}"/>
              </a:ext>
            </a:extLst>
          </p:cNvPr>
          <p:cNvSpPr/>
          <p:nvPr/>
        </p:nvSpPr>
        <p:spPr>
          <a:xfrm>
            <a:off x="2414016" y="733433"/>
            <a:ext cx="7202424" cy="3490587"/>
          </a:xfrm>
          <a:prstGeom prst="flowChartProcess">
            <a:avLst/>
          </a:prstGeom>
          <a:solidFill>
            <a:srgbClr val="DC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C54FC0-E450-AA89-94E2-501FB97A3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94"/>
          <a:stretch/>
        </p:blipFill>
        <p:spPr bwMode="auto">
          <a:xfrm>
            <a:off x="7127822" y="733433"/>
            <a:ext cx="2488618" cy="34905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5B9D354C-B28D-04EA-1316-50DBE2B8D30E}"/>
              </a:ext>
            </a:extLst>
          </p:cNvPr>
          <p:cNvSpPr/>
          <p:nvPr/>
        </p:nvSpPr>
        <p:spPr>
          <a:xfrm flipV="1">
            <a:off x="2575560" y="911281"/>
            <a:ext cx="4802694" cy="1951270"/>
          </a:xfrm>
          <a:prstGeom prst="cloudCallout">
            <a:avLst>
              <a:gd name="adj1" fmla="val 54989"/>
              <a:gd name="adj2" fmla="val 28824"/>
            </a:avLst>
          </a:prstGeom>
          <a:solidFill>
            <a:srgbClr val="C00000"/>
          </a:solidFill>
          <a:ln w="38100">
            <a:solidFill>
              <a:srgbClr val="FFB7B7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C2247-3E4E-25B6-D3A8-9A9176CCA45B}"/>
              </a:ext>
            </a:extLst>
          </p:cNvPr>
          <p:cNvSpPr txBox="1"/>
          <p:nvPr/>
        </p:nvSpPr>
        <p:spPr>
          <a:xfrm>
            <a:off x="3277262" y="1492437"/>
            <a:ext cx="3378270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To preserve the </a:t>
            </a:r>
            <a:r>
              <a:rPr lang="en-GB" sz="2400" b="1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structure</a:t>
            </a:r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…</a:t>
            </a:r>
          </a:p>
          <a:p>
            <a:pPr algn="r"/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…preserve the </a:t>
            </a:r>
            <a:r>
              <a:rPr lang="en-GB" sz="2400" b="1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562760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8DDBB-6A42-372A-EA61-B360EA3D9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D5AC60C8-8ABD-009C-031E-B70A55A249C1}"/>
              </a:ext>
            </a:extLst>
          </p:cNvPr>
          <p:cNvSpPr/>
          <p:nvPr/>
        </p:nvSpPr>
        <p:spPr>
          <a:xfrm>
            <a:off x="4019549" y="556530"/>
            <a:ext cx="4152902" cy="1617618"/>
          </a:xfrm>
          <a:prstGeom prst="horizontalScroll">
            <a:avLst>
              <a:gd name="adj" fmla="val 18390"/>
            </a:avLst>
          </a:prstGeom>
          <a:solidFill>
            <a:srgbClr val="CCD3DA"/>
          </a:solidFill>
          <a:ln w="38100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F4D30D-A51C-F2CD-5725-833DA92477BE}"/>
                  </a:ext>
                </a:extLst>
              </p:cNvPr>
              <p:cNvSpPr txBox="1"/>
              <p:nvPr/>
            </p:nvSpPr>
            <p:spPr>
              <a:xfrm>
                <a:off x="4349261" y="972218"/>
                <a:ext cx="3823189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F4D30D-A51C-F2CD-5725-833DA9247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61" y="972218"/>
                <a:ext cx="3823189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2978AD-370D-6677-C1DD-EB5CDD259315}"/>
                  </a:ext>
                </a:extLst>
              </p:cNvPr>
              <p:cNvSpPr txBox="1"/>
              <p:nvPr/>
            </p:nvSpPr>
            <p:spPr>
              <a:xfrm>
                <a:off x="2310812" y="2448816"/>
                <a:ext cx="7900086" cy="109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2978AD-370D-6677-C1DD-EB5CDD25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12" y="2448816"/>
                <a:ext cx="7900086" cy="1094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4F90077-0F8A-FD83-9A2D-8D8D83640294}"/>
              </a:ext>
            </a:extLst>
          </p:cNvPr>
          <p:cNvGrpSpPr/>
          <p:nvPr/>
        </p:nvGrpSpPr>
        <p:grpSpPr>
          <a:xfrm>
            <a:off x="1225570" y="3995826"/>
            <a:ext cx="9740860" cy="2481784"/>
            <a:chOff x="1225570" y="3909327"/>
            <a:chExt cx="9740860" cy="24817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7D0ECA-F923-1800-5384-3567EFE7F820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2481784"/>
              <a:chOff x="388417" y="3108396"/>
              <a:chExt cx="6091642" cy="2481784"/>
            </a:xfrm>
          </p:grpSpPr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A3CDEE06-539D-A17F-2DE1-8A62E2F09DD2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Scheme #1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(Mean value discrete gradient)</a:t>
                </a:r>
              </a:p>
            </p:txBody>
          </p:sp>
          <p:sp>
            <p:nvSpPr>
              <p:cNvPr id="18" name="Rectangle: Top Corners Rounded 17">
                <a:extLst>
                  <a:ext uri="{FF2B5EF4-FFF2-40B4-BE49-F238E27FC236}">
                    <a16:creationId xmlns:a16="http://schemas.microsoft.com/office/drawing/2014/main" id="{E93CDBDD-C185-8B0E-2445-4B6A486CF424}"/>
                  </a:ext>
                </a:extLst>
              </p:cNvPr>
              <p:cNvSpPr/>
              <p:nvPr/>
            </p:nvSpPr>
            <p:spPr>
              <a:xfrm rot="10800000">
                <a:off x="388418" y="4978669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D25C979-BD80-6D80-06EC-584531AAAF03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1364946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4B5B112-74ED-1B0C-79DB-A73CDA0F2BE3}"/>
                    </a:ext>
                  </a:extLst>
                </p:cNvPr>
                <p:cNvSpPr txBox="1"/>
                <p:nvPr/>
              </p:nvSpPr>
              <p:spPr>
                <a:xfrm>
                  <a:off x="1358884" y="4614174"/>
                  <a:ext cx="9607546" cy="587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B0C364-7546-7AEC-07A4-A2F2FD45B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4" y="4614174"/>
                  <a:ext cx="9607546" cy="587084"/>
                </a:xfrm>
                <a:prstGeom prst="rect">
                  <a:avLst/>
                </a:prstGeom>
                <a:blipFill>
                  <a:blip r:embed="rId5"/>
                  <a:stretch>
                    <a:fillRect l="-1015" b="-239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CCBB14-304D-018E-6C79-D0BAF102516B}"/>
                    </a:ext>
                  </a:extLst>
                </p:cNvPr>
                <p:cNvSpPr txBox="1"/>
                <p:nvPr/>
              </p:nvSpPr>
              <p:spPr>
                <a:xfrm>
                  <a:off x="1358884" y="5327220"/>
                  <a:ext cx="9474226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CCBB14-304D-018E-6C79-D0BAF1025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4" y="5327220"/>
                  <a:ext cx="9474226" cy="7861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6C2D211-2CA8-50D4-0B4C-2C44054118E7}"/>
              </a:ext>
            </a:extLst>
          </p:cNvPr>
          <p:cNvSpPr/>
          <p:nvPr/>
        </p:nvSpPr>
        <p:spPr>
          <a:xfrm>
            <a:off x="2547256" y="359229"/>
            <a:ext cx="7217229" cy="335888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045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70C7-E083-7676-06F0-E069FA86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708B3E8-E371-C666-0F09-23FD008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93A495-33B0-712B-DD4B-2C932E617B01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4521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𝛿𝜇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𝜀𝛿𝜇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93A495-33B0-712B-DD4B-2C932E617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4521559"/>
              </a:xfrm>
              <a:prstGeom prst="rect">
                <a:avLst/>
              </a:prstGeom>
              <a:blipFill>
                <a:blip r:embed="rId4"/>
                <a:stretch>
                  <a:fillRect l="-604" t="-404" b="-10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67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69CBC-1B5A-29EE-8AA4-3A81A5720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A9A414-9701-033F-116F-EBB9DFE7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CA4DE2-0A36-C074-84C5-741D5AF903F3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5309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𝛿𝜇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𝜀𝛿𝜇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CA4DE2-0A36-C074-84C5-741D5AF9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5309530"/>
              </a:xfrm>
              <a:prstGeom prst="rect">
                <a:avLst/>
              </a:prstGeom>
              <a:blipFill>
                <a:blip r:embed="rId4"/>
                <a:stretch>
                  <a:fillRect l="-604" t="-3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FAF6F55-5F3E-0CCF-CB8B-E45E8E9E9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3" t="60637" r="76877" b="21267"/>
          <a:stretch/>
        </p:blipFill>
        <p:spPr bwMode="auto">
          <a:xfrm>
            <a:off x="1657143" y="4158452"/>
            <a:ext cx="1141197" cy="124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11013F-BAB0-3BBC-E94D-855EA348F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3" t="60637" r="39096" b="21267"/>
          <a:stretch/>
        </p:blipFill>
        <p:spPr bwMode="auto">
          <a:xfrm>
            <a:off x="5257799" y="4158452"/>
            <a:ext cx="2147207" cy="124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655779-2709-AEBA-CF47-1CCB8E278C88}"/>
                  </a:ext>
                </a:extLst>
              </p:cNvPr>
              <p:cNvSpPr txBox="1"/>
              <p:nvPr/>
            </p:nvSpPr>
            <p:spPr>
              <a:xfrm rot="21341276">
                <a:off x="1803191" y="4430202"/>
                <a:ext cx="872547" cy="570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3600" b="1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3600" b="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655779-2709-AEBA-CF47-1CCB8E278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1276">
                <a:off x="1803191" y="4430202"/>
                <a:ext cx="872547" cy="570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3B7DB4-D760-0001-4B55-EA881A57CBB9}"/>
                  </a:ext>
                </a:extLst>
              </p:cNvPr>
              <p:cNvSpPr txBox="1"/>
              <p:nvPr/>
            </p:nvSpPr>
            <p:spPr>
              <a:xfrm rot="21341276">
                <a:off x="5899393" y="4430203"/>
                <a:ext cx="864018" cy="570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3600" b="1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GB" sz="3600" b="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3B7DB4-D760-0001-4B55-EA881A57C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1276">
                <a:off x="5899393" y="4430203"/>
                <a:ext cx="864018" cy="570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Thumbs Down outline">
            <a:extLst>
              <a:ext uri="{FF2B5EF4-FFF2-40B4-BE49-F238E27FC236}">
                <a16:creationId xmlns:a16="http://schemas.microsoft.com/office/drawing/2014/main" id="{221EE697-3F00-C3EE-FE49-C6EEDF301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30226">
            <a:off x="8770632" y="424221"/>
            <a:ext cx="2919772" cy="29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6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6FA77-6722-66AC-AA35-81AB20831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85A4605-95EF-F01A-21DD-DBA1D119CAF2}"/>
              </a:ext>
            </a:extLst>
          </p:cNvPr>
          <p:cNvGrpSpPr/>
          <p:nvPr/>
        </p:nvGrpSpPr>
        <p:grpSpPr>
          <a:xfrm>
            <a:off x="4019549" y="280327"/>
            <a:ext cx="4152902" cy="1617618"/>
            <a:chOff x="4019549" y="556530"/>
            <a:chExt cx="4152902" cy="1617618"/>
          </a:xfrm>
        </p:grpSpPr>
        <p:sp>
          <p:nvSpPr>
            <p:cNvPr id="2" name="Scroll: Horizontal 1">
              <a:extLst>
                <a:ext uri="{FF2B5EF4-FFF2-40B4-BE49-F238E27FC236}">
                  <a16:creationId xmlns:a16="http://schemas.microsoft.com/office/drawing/2014/main" id="{6D5EEBC1-8826-89B8-45F5-E413E4F95CCA}"/>
                </a:ext>
              </a:extLst>
            </p:cNvPr>
            <p:cNvSpPr/>
            <p:nvPr/>
          </p:nvSpPr>
          <p:spPr>
            <a:xfrm>
              <a:off x="4019549" y="556530"/>
              <a:ext cx="4152902" cy="1617618"/>
            </a:xfrm>
            <a:prstGeom prst="horizontalScroll">
              <a:avLst>
                <a:gd name="adj" fmla="val 18390"/>
              </a:avLst>
            </a:prstGeom>
            <a:solidFill>
              <a:srgbClr val="CCD3DA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B1CF1EF-2063-8A8A-415D-D6DFC8D73C9B}"/>
                    </a:ext>
                  </a:extLst>
                </p:cNvPr>
                <p:cNvSpPr txBox="1"/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acc>
                          <m:accPr>
                            <m:chr m:val="̇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B1CF1EF-2063-8A8A-415D-D6DFC8D73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0EADAE-A4F7-94FB-7F5C-306AEBF4C48C}"/>
              </a:ext>
            </a:extLst>
          </p:cNvPr>
          <p:cNvSpPr txBox="1"/>
          <p:nvPr/>
        </p:nvSpPr>
        <p:spPr>
          <a:xfrm>
            <a:off x="5638800" y="2974622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871274-C5BB-CFB5-9377-3DCE4E401626}"/>
              </a:ext>
            </a:extLst>
          </p:cNvPr>
          <p:cNvGrpSpPr/>
          <p:nvPr/>
        </p:nvGrpSpPr>
        <p:grpSpPr>
          <a:xfrm>
            <a:off x="2404533" y="2158551"/>
            <a:ext cx="7382934" cy="1923823"/>
            <a:chOff x="1225570" y="3909327"/>
            <a:chExt cx="9740860" cy="192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D4F7FAB-63E4-66F5-7642-00741E4AC474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923823"/>
              <a:chOff x="388417" y="3108396"/>
              <a:chExt cx="6091642" cy="1923823"/>
            </a:xfrm>
          </p:grpSpPr>
          <p:sp>
            <p:nvSpPr>
              <p:cNvPr id="21" name="Rectangle: Top Corners Rounded 20">
                <a:extLst>
                  <a:ext uri="{FF2B5EF4-FFF2-40B4-BE49-F238E27FC236}">
                    <a16:creationId xmlns:a16="http://schemas.microsoft.com/office/drawing/2014/main" id="{F7BA5F21-1710-94D1-F507-45C7FBCA4B95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Lemma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(Vector decomposition)</a:t>
                </a:r>
              </a:p>
            </p:txBody>
          </p:sp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B09094D2-B045-0B35-F153-7F20FF9A66AB}"/>
                  </a:ext>
                </a:extLst>
              </p:cNvPr>
              <p:cNvSpPr/>
              <p:nvPr/>
            </p:nvSpPr>
            <p:spPr>
              <a:xfrm rot="10800000">
                <a:off x="388418" y="4420708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B7B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78F4B1D-AF5A-C6FD-4E5A-5E35F5D87C76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890824"/>
              </a:xfrm>
              <a:prstGeom prst="rect">
                <a:avLst/>
              </a:prstGeom>
              <a:solidFill>
                <a:srgbClr val="FFB7B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16CA0A-498F-6981-AA70-1931E30A3E5F}"/>
                    </a:ext>
                  </a:extLst>
                </p:cNvPr>
                <p:cNvSpPr txBox="1"/>
                <p:nvPr/>
              </p:nvSpPr>
              <p:spPr>
                <a:xfrm>
                  <a:off x="1358884" y="4648041"/>
                  <a:ext cx="9607546" cy="1028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Can write any </a:t>
                  </a:r>
                  <a14:m>
                    <m:oMath xmlns:m="http://schemas.openxmlformats.org/officeDocument/2006/math"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 in components </a:t>
                  </a:r>
                  <a:r>
                    <a:rPr lang="en-GB" sz="2400" b="1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parallel </a:t>
                  </a:r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&amp; </a:t>
                  </a:r>
                  <a:r>
                    <a:rPr lang="en-GB" sz="2400" b="1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perpendicular </a:t>
                  </a:r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to any </a:t>
                  </a:r>
                  <a14:m>
                    <m:oMath xmlns:m="http://schemas.openxmlformats.org/officeDocument/2006/math"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,</a:t>
                  </a:r>
                  <a:endPara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16CA0A-498F-6981-AA70-1931E30A3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4" y="4648041"/>
                  <a:ext cx="9607546" cy="1028167"/>
                </a:xfrm>
                <a:prstGeom prst="rect">
                  <a:avLst/>
                </a:prstGeom>
                <a:blipFill>
                  <a:blip r:embed="rId3"/>
                  <a:stretch>
                    <a:fillRect l="-1255" t="-47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FCB7AC-11C0-022B-04AD-1725519A1FCC}"/>
                  </a:ext>
                </a:extLst>
              </p:cNvPr>
              <p:cNvSpPr txBox="1"/>
              <p:nvPr/>
            </p:nvSpPr>
            <p:spPr>
              <a:xfrm>
                <a:off x="2043953" y="4364830"/>
                <a:ext cx="8104094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FCB7AC-11C0-022B-04AD-1725519A1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3" y="4364830"/>
                <a:ext cx="8104094" cy="377667"/>
              </a:xfrm>
              <a:prstGeom prst="rect">
                <a:avLst/>
              </a:prstGeom>
              <a:blipFill>
                <a:blip r:embed="rId4"/>
                <a:stretch>
                  <a:fillRect t="-1613" b="-24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4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2E993-7ABD-17D1-3D8D-E1E0AA23A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B36A8D4-9BF4-DB52-D871-4E25C80AEC77}"/>
              </a:ext>
            </a:extLst>
          </p:cNvPr>
          <p:cNvGrpSpPr/>
          <p:nvPr/>
        </p:nvGrpSpPr>
        <p:grpSpPr>
          <a:xfrm>
            <a:off x="5169105" y="2089777"/>
            <a:ext cx="2600189" cy="3170717"/>
            <a:chOff x="5169105" y="2089777"/>
            <a:chExt cx="2600189" cy="317071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87FB58A-6722-3F13-501F-3CCF220C7BED}"/>
                </a:ext>
              </a:extLst>
            </p:cNvPr>
            <p:cNvSpPr/>
            <p:nvPr/>
          </p:nvSpPr>
          <p:spPr>
            <a:xfrm>
              <a:off x="5169105" y="3820494"/>
              <a:ext cx="235246" cy="144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A4C7B9-3E57-5279-322E-D57D56BDCE67}"/>
                </a:ext>
              </a:extLst>
            </p:cNvPr>
            <p:cNvSpPr/>
            <p:nvPr/>
          </p:nvSpPr>
          <p:spPr>
            <a:xfrm>
              <a:off x="7534048" y="2089777"/>
              <a:ext cx="235246" cy="144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D524D12-1A80-BC98-721A-3D6BE2F059BD}"/>
              </a:ext>
            </a:extLst>
          </p:cNvPr>
          <p:cNvSpPr/>
          <p:nvPr/>
        </p:nvSpPr>
        <p:spPr>
          <a:xfrm>
            <a:off x="10102130" y="1948309"/>
            <a:ext cx="235246" cy="8253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8B52B3-7644-5612-5EB4-B9BFABBBBBE7}"/>
              </a:ext>
            </a:extLst>
          </p:cNvPr>
          <p:cNvCxnSpPr>
            <a:cxnSpLocks/>
          </p:cNvCxnSpPr>
          <p:nvPr/>
        </p:nvCxnSpPr>
        <p:spPr>
          <a:xfrm rot="20790153" flipV="1">
            <a:off x="1380748" y="641788"/>
            <a:ext cx="0" cy="1995208"/>
          </a:xfrm>
          <a:prstGeom prst="straightConnector1">
            <a:avLst/>
          </a:prstGeom>
          <a:ln w="19050">
            <a:solidFill>
              <a:srgbClr val="002147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80E4B1-C606-C086-7E69-DC90BAEF5E90}"/>
              </a:ext>
            </a:extLst>
          </p:cNvPr>
          <p:cNvGrpSpPr/>
          <p:nvPr/>
        </p:nvGrpSpPr>
        <p:grpSpPr>
          <a:xfrm>
            <a:off x="1575839" y="1565742"/>
            <a:ext cx="2784763" cy="718791"/>
            <a:chOff x="1575839" y="1565742"/>
            <a:chExt cx="2784763" cy="718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49BFA2-A8D7-4250-B0C1-A8694CF3F9D3}"/>
                    </a:ext>
                  </a:extLst>
                </p:cNvPr>
                <p:cNvSpPr txBox="1"/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49BFA2-A8D7-4250-B0C1-A8694CF3F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14B2CEE-F96D-3346-28FE-242AA9A63633}"/>
                </a:ext>
              </a:extLst>
            </p:cNvPr>
            <p:cNvCxnSpPr/>
            <p:nvPr/>
          </p:nvCxnSpPr>
          <p:spPr>
            <a:xfrm rot="20790153" flipV="1">
              <a:off x="1575839" y="2284533"/>
              <a:ext cx="2784763" cy="0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41403E-3EEA-793E-706D-402C726A4438}"/>
              </a:ext>
            </a:extLst>
          </p:cNvPr>
          <p:cNvCxnSpPr/>
          <p:nvPr/>
        </p:nvCxnSpPr>
        <p:spPr>
          <a:xfrm rot="20790153">
            <a:off x="2935787" y="268533"/>
            <a:ext cx="0" cy="1995446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80C8FC-016C-EF2E-0CAA-6E63A55D5374}"/>
              </a:ext>
            </a:extLst>
          </p:cNvPr>
          <p:cNvCxnSpPr/>
          <p:nvPr/>
        </p:nvCxnSpPr>
        <p:spPr>
          <a:xfrm rot="20790153">
            <a:off x="1125013" y="484214"/>
            <a:ext cx="1598400" cy="0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FCE6D0-C6CF-DDF3-D361-62846022EA6A}"/>
              </a:ext>
            </a:extLst>
          </p:cNvPr>
          <p:cNvGrpSpPr/>
          <p:nvPr/>
        </p:nvGrpSpPr>
        <p:grpSpPr>
          <a:xfrm>
            <a:off x="1359349" y="292589"/>
            <a:ext cx="1598514" cy="2157938"/>
            <a:chOff x="1359349" y="292589"/>
            <a:chExt cx="1598514" cy="215793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98865B7-0C28-1E02-CEDA-59EF9BC3D345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359349" y="455081"/>
              <a:ext cx="1598514" cy="1995446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E280C1F-EFCE-2EC6-89E7-795C93E14E38}"/>
                    </a:ext>
                  </a:extLst>
                </p:cNvPr>
                <p:cNvSpPr txBox="1"/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E280C1F-EFCE-2EC6-89E7-795C93E14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D120C0-0C57-8545-238E-55731F255CD1}"/>
              </a:ext>
            </a:extLst>
          </p:cNvPr>
          <p:cNvGrpSpPr/>
          <p:nvPr/>
        </p:nvGrpSpPr>
        <p:grpSpPr>
          <a:xfrm rot="20790153">
            <a:off x="1746652" y="2501945"/>
            <a:ext cx="1564840" cy="860619"/>
            <a:chOff x="5565465" y="4309118"/>
            <a:chExt cx="2784762" cy="86061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5F24F13F-DE41-D9B3-AF12-69356777C074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06919A3-25A9-C7E0-A1BA-87B8A4A9F0EF}"/>
                    </a:ext>
                  </a:extLst>
                </p:cNvPr>
                <p:cNvSpPr txBox="1"/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06919A3-25A9-C7E0-A1BA-87B8A4A9F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blipFill>
                  <a:blip r:embed="rId4"/>
                  <a:stretch>
                    <a:fillRect r="-13514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94ABB4-4AD2-A9FB-7D8A-C577C81E2EA7}"/>
              </a:ext>
            </a:extLst>
          </p:cNvPr>
          <p:cNvGrpSpPr/>
          <p:nvPr/>
        </p:nvGrpSpPr>
        <p:grpSpPr>
          <a:xfrm rot="20790153">
            <a:off x="134812" y="803444"/>
            <a:ext cx="1144945" cy="1995449"/>
            <a:chOff x="4299702" y="1725930"/>
            <a:chExt cx="1144945" cy="19954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3F357ED-7C83-2F07-3552-8A878AC7A06F}"/>
                </a:ext>
              </a:extLst>
            </p:cNvPr>
            <p:cNvGrpSpPr/>
            <p:nvPr/>
          </p:nvGrpSpPr>
          <p:grpSpPr>
            <a:xfrm rot="5400000">
              <a:off x="3766460" y="2259175"/>
              <a:ext cx="1995446" cy="928962"/>
              <a:chOff x="2418946" y="2272680"/>
              <a:chExt cx="1564840" cy="928962"/>
            </a:xfrm>
          </p:grpSpPr>
          <p:sp>
            <p:nvSpPr>
              <p:cNvPr id="33" name="Right Brace 32">
                <a:extLst>
                  <a:ext uri="{FF2B5EF4-FFF2-40B4-BE49-F238E27FC236}">
                    <a16:creationId xmlns:a16="http://schemas.microsoft.com/office/drawing/2014/main" id="{5044694B-63FD-7AFA-1BE7-F0066C05FED7}"/>
                  </a:ext>
                </a:extLst>
              </p:cNvPr>
              <p:cNvSpPr/>
              <p:nvPr/>
            </p:nvSpPr>
            <p:spPr>
              <a:xfrm rot="5400000">
                <a:off x="2970533" y="1721093"/>
                <a:ext cx="461665" cy="1564840"/>
              </a:xfrm>
              <a:prstGeom prst="rightBrace">
                <a:avLst>
                  <a:gd name="adj1" fmla="val 42030"/>
                  <a:gd name="adj2" fmla="val 50000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88A2887-52E8-5D7F-6A5B-921A59F89B21}"/>
                      </a:ext>
                    </a:extLst>
                  </p:cNvPr>
                  <p:cNvSpPr txBox="1"/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oMath>
                      </m:oMathPara>
                    </a14:m>
                    <a:endParaRPr lang="en-GB" sz="2400" i="1" dirty="0">
                      <a:solidFill>
                        <a:srgbClr val="C00000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88A2887-52E8-5D7F-6A5B-921A59F89B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1C7ADB8-D65B-4558-6A65-01F9BB9D696A}"/>
                </a:ext>
              </a:extLst>
            </p:cNvPr>
            <p:cNvGrpSpPr/>
            <p:nvPr/>
          </p:nvGrpSpPr>
          <p:grpSpPr>
            <a:xfrm>
              <a:off x="5228664" y="1725930"/>
              <a:ext cx="215983" cy="1995448"/>
              <a:chOff x="5228664" y="1725930"/>
              <a:chExt cx="215983" cy="1995448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7885FAE-C5E0-8A8E-69F6-41B5AD88F217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 flipH="1">
                <a:off x="5228664" y="3721378"/>
                <a:ext cx="215983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9D2A0C8-4BE3-62DF-86DE-19DEF6255B07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 flipH="1">
                <a:off x="5228664" y="1725930"/>
                <a:ext cx="215983" cy="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5533E53-6E88-E0FC-CF9F-D6AAA31BDE01}"/>
              </a:ext>
            </a:extLst>
          </p:cNvPr>
          <p:cNvGrpSpPr/>
          <p:nvPr/>
        </p:nvGrpSpPr>
        <p:grpSpPr>
          <a:xfrm>
            <a:off x="1600003" y="1877925"/>
            <a:ext cx="1035031" cy="610804"/>
            <a:chOff x="1600003" y="1877925"/>
            <a:chExt cx="1035031" cy="6108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92884AF-1648-AABD-B82B-2686F8985E9D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600003" y="2488729"/>
              <a:ext cx="103503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80F7C9B-3CEC-E8F1-E2EF-2451EF6CC41F}"/>
                    </a:ext>
                  </a:extLst>
                </p:cNvPr>
                <p:cNvSpPr txBox="1"/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80F7C9B-3CEC-E8F1-E2EF-2451EF6CC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blipFill>
                  <a:blip r:embed="rId6"/>
                  <a:stretch>
                    <a:fillRect l="-5970" r="-28358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D5D736-48AA-7E49-A17D-28161E83E23E}"/>
              </a:ext>
            </a:extLst>
          </p:cNvPr>
          <p:cNvGrpSpPr/>
          <p:nvPr/>
        </p:nvGrpSpPr>
        <p:grpSpPr>
          <a:xfrm>
            <a:off x="961036" y="1587036"/>
            <a:ext cx="532264" cy="1036800"/>
            <a:chOff x="961036" y="1587036"/>
            <a:chExt cx="532264" cy="103680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651BAA-FCD8-C854-EACF-C3ABF79B2C48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493300" y="1587036"/>
              <a:ext cx="0" cy="1036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4971A0E-AE09-D68C-4963-F5A15D560454}"/>
                    </a:ext>
                  </a:extLst>
                </p:cNvPr>
                <p:cNvSpPr txBox="1"/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4971A0E-AE09-D68C-4963-F5A15D560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970" r="-23881"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F5E91C-E395-2275-9254-AEDD6C3B6EF8}"/>
              </a:ext>
            </a:extLst>
          </p:cNvPr>
          <p:cNvGrpSpPr/>
          <p:nvPr/>
        </p:nvGrpSpPr>
        <p:grpSpPr>
          <a:xfrm>
            <a:off x="1031074" y="4581343"/>
            <a:ext cx="10586677" cy="1799547"/>
            <a:chOff x="388417" y="3108396"/>
            <a:chExt cx="6091642" cy="1799547"/>
          </a:xfrm>
        </p:grpSpPr>
        <p:sp>
          <p:nvSpPr>
            <p:cNvPr id="64" name="Rectangle: Top Corners Rounded 63">
              <a:extLst>
                <a:ext uri="{FF2B5EF4-FFF2-40B4-BE49-F238E27FC236}">
                  <a16:creationId xmlns:a16="http://schemas.microsoft.com/office/drawing/2014/main" id="{F6C40468-F065-061D-0B72-D327976BB72D}"/>
                </a:ext>
              </a:extLst>
            </p:cNvPr>
            <p:cNvSpPr/>
            <p:nvPr/>
          </p:nvSpPr>
          <p:spPr>
            <a:xfrm>
              <a:off x="388418" y="3108396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(Magnetic moment correction)</a:t>
              </a:r>
            </a:p>
          </p:txBody>
        </p:sp>
        <p:sp>
          <p:nvSpPr>
            <p:cNvPr id="65" name="Rectangle: Top Corners Rounded 64">
              <a:extLst>
                <a:ext uri="{FF2B5EF4-FFF2-40B4-BE49-F238E27FC236}">
                  <a16:creationId xmlns:a16="http://schemas.microsoft.com/office/drawing/2014/main" id="{6B3EBAA0-BD16-037E-011B-F5DEECBEC0F9}"/>
                </a:ext>
              </a:extLst>
            </p:cNvPr>
            <p:cNvSpPr/>
            <p:nvPr/>
          </p:nvSpPr>
          <p:spPr>
            <a:xfrm rot="10800000">
              <a:off x="388418" y="4296432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156D77B-8B84-A31F-B1E3-6A201FF7AE1F}"/>
                </a:ext>
              </a:extLst>
            </p:cNvPr>
            <p:cNvSpPr/>
            <p:nvPr/>
          </p:nvSpPr>
          <p:spPr>
            <a:xfrm>
              <a:off x="388417" y="3719907"/>
              <a:ext cx="6091642" cy="889670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3AC4B1B-6125-E54A-46C6-0BFF60CAB987}"/>
              </a:ext>
            </a:extLst>
          </p:cNvPr>
          <p:cNvGrpSpPr/>
          <p:nvPr/>
        </p:nvGrpSpPr>
        <p:grpSpPr>
          <a:xfrm>
            <a:off x="92941" y="2609443"/>
            <a:ext cx="2215596" cy="942774"/>
            <a:chOff x="92941" y="2609443"/>
            <a:chExt cx="2215596" cy="942774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5B31302-68C8-C8D9-604F-2FDEF9B4B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3629" y="2609443"/>
              <a:ext cx="209962" cy="3560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DC642C9-D3EB-DD85-41AD-8D44984EB903}"/>
                    </a:ext>
                  </a:extLst>
                </p:cNvPr>
                <p:cNvSpPr txBox="1"/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≔</m:t>
                            </m:r>
                            <m:sSub>
                              <m:sSubPr>
                                <m:ctrlP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</m:sub>
                            </m:sSub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GB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oMath>
                    </m:oMathPara>
                  </a14:m>
                  <a:endParaRPr lang="en-GB" sz="16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DC642C9-D3EB-DD85-41AD-8D44984EB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blipFill>
                  <a:blip r:embed="rId8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6180E2-C961-D71D-8F61-3455CCF6C5D0}"/>
              </a:ext>
            </a:extLst>
          </p:cNvPr>
          <p:cNvSpPr/>
          <p:nvPr/>
        </p:nvSpPr>
        <p:spPr>
          <a:xfrm>
            <a:off x="4401942" y="5335414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A7FDF6-E047-4495-A0F3-0443C94707BB}"/>
              </a:ext>
            </a:extLst>
          </p:cNvPr>
          <p:cNvSpPr/>
          <p:nvPr/>
        </p:nvSpPr>
        <p:spPr>
          <a:xfrm>
            <a:off x="5286728" y="5337582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B9C464-2C95-C69E-BB42-624C47802F4F}"/>
              </a:ext>
            </a:extLst>
          </p:cNvPr>
          <p:cNvSpPr/>
          <p:nvPr/>
        </p:nvSpPr>
        <p:spPr>
          <a:xfrm>
            <a:off x="6745504" y="5335414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295848-1E93-6A9F-3883-7C19C00E4490}"/>
              </a:ext>
            </a:extLst>
          </p:cNvPr>
          <p:cNvSpPr/>
          <p:nvPr/>
        </p:nvSpPr>
        <p:spPr>
          <a:xfrm>
            <a:off x="9845215" y="5334669"/>
            <a:ext cx="69443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D1D1B4-26D9-6203-6ECB-E67759D1E94E}"/>
                  </a:ext>
                </a:extLst>
              </p:cNvPr>
              <p:cNvSpPr txBox="1"/>
              <p:nvPr/>
            </p:nvSpPr>
            <p:spPr>
              <a:xfrm>
                <a:off x="1175961" y="5286190"/>
                <a:ext cx="10247712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𝛿𝜇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sz="2400" b="1" i="1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D1D1B4-26D9-6203-6ECB-E67759D1E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61" y="5286190"/>
                <a:ext cx="10247712" cy="9221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0FDDC28-2DA4-BDAA-9417-E353EC1D04B8}"/>
              </a:ext>
            </a:extLst>
          </p:cNvPr>
          <p:cNvGrpSpPr/>
          <p:nvPr/>
        </p:nvGrpSpPr>
        <p:grpSpPr>
          <a:xfrm>
            <a:off x="6944929" y="639956"/>
            <a:ext cx="4672823" cy="1708260"/>
            <a:chOff x="1225570" y="3909327"/>
            <a:chExt cx="9740860" cy="170826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2FFEE1E-6022-8C48-E43A-E94C668C4DCA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708260"/>
              <a:chOff x="388417" y="3108396"/>
              <a:chExt cx="6091642" cy="1708260"/>
            </a:xfrm>
          </p:grpSpPr>
          <p:sp>
            <p:nvSpPr>
              <p:cNvPr id="57" name="Rectangle: Top Corners Rounded 56">
                <a:extLst>
                  <a:ext uri="{FF2B5EF4-FFF2-40B4-BE49-F238E27FC236}">
                    <a16:creationId xmlns:a16="http://schemas.microsoft.com/office/drawing/2014/main" id="{C1D5FD85-06EB-127B-7510-3C237DBFC4C8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(Magnetic moment)</a:t>
                </a:r>
              </a:p>
            </p:txBody>
          </p:sp>
          <p:sp>
            <p:nvSpPr>
              <p:cNvPr id="58" name="Rectangle: Top Corners Rounded 57">
                <a:extLst>
                  <a:ext uri="{FF2B5EF4-FFF2-40B4-BE49-F238E27FC236}">
                    <a16:creationId xmlns:a16="http://schemas.microsoft.com/office/drawing/2014/main" id="{E13C48D4-02AC-C978-CEF7-E0CBE7A9A0DB}"/>
                  </a:ext>
                </a:extLst>
              </p:cNvPr>
              <p:cNvSpPr/>
              <p:nvPr/>
            </p:nvSpPr>
            <p:spPr>
              <a:xfrm rot="10800000">
                <a:off x="388418" y="4205145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EA90925-7440-DA76-53FA-CEF57E408534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611511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9C6A426-F3A6-51DC-E649-D284BCAB6097}"/>
                    </a:ext>
                  </a:extLst>
                </p:cNvPr>
                <p:cNvSpPr txBox="1"/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9C6A426-F3A6-51DC-E649-D284BCAB6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1" y="4614174"/>
                  <a:ext cx="9428976" cy="7838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B56869E-3C9F-AF70-68DE-E356C08C0C62}"/>
              </a:ext>
            </a:extLst>
          </p:cNvPr>
          <p:cNvGrpSpPr/>
          <p:nvPr/>
        </p:nvGrpSpPr>
        <p:grpSpPr>
          <a:xfrm rot="20790153">
            <a:off x="1884734" y="3109761"/>
            <a:ext cx="2784762" cy="923331"/>
            <a:chOff x="5565465" y="4309118"/>
            <a:chExt cx="2784762" cy="923331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A119D566-F437-CD42-10F2-4580F0CCBFF3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28739F5-FAE2-182E-8DA8-065B018BDDE6}"/>
                    </a:ext>
                  </a:extLst>
                </p:cNvPr>
                <p:cNvSpPr txBox="1"/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28739F5-FAE2-182E-8DA8-065B018BD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4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D8E4C7-FE3E-2CBA-5798-52A418025629}"/>
              </a:ext>
            </a:extLst>
          </p:cNvPr>
          <p:cNvGrpSpPr/>
          <p:nvPr/>
        </p:nvGrpSpPr>
        <p:grpSpPr>
          <a:xfrm rot="20790153">
            <a:off x="1687730" y="2368315"/>
            <a:ext cx="2784764" cy="764759"/>
            <a:chOff x="5565463" y="3818399"/>
            <a:chExt cx="2784764" cy="76475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4BF0128-74BA-6559-EF18-06469D2CACE7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H="1" flipV="1">
              <a:off x="5565463" y="3818399"/>
              <a:ext cx="2" cy="76475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C345247-3922-24F9-3CB0-F3233C40296A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8349974" y="3878773"/>
              <a:ext cx="253" cy="70438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50394F7-B477-D02E-EF28-A43EE7C9DBC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966D9A-1931-82BB-5B13-46BDED945108}"/>
              </a:ext>
            </a:extLst>
          </p:cNvPr>
          <p:cNvGrpSpPr/>
          <p:nvPr/>
        </p:nvGrpSpPr>
        <p:grpSpPr>
          <a:xfrm>
            <a:off x="7883343" y="2631595"/>
            <a:ext cx="4672822" cy="1040958"/>
            <a:chOff x="7883343" y="2631595"/>
            <a:chExt cx="4672822" cy="104095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AB2E6E-083A-76C1-2D51-CC02EC6214F3}"/>
                </a:ext>
              </a:extLst>
            </p:cNvPr>
            <p:cNvSpPr/>
            <p:nvPr/>
          </p:nvSpPr>
          <p:spPr>
            <a:xfrm>
              <a:off x="8625321" y="2631595"/>
              <a:ext cx="3188864" cy="104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61110F-710F-CEA6-A048-484E547BA374}"/>
                    </a:ext>
                  </a:extLst>
                </p:cNvPr>
                <p:cNvSpPr txBox="1"/>
                <p:nvPr/>
              </p:nvSpPr>
              <p:spPr>
                <a:xfrm>
                  <a:off x="7883343" y="2911391"/>
                  <a:ext cx="46728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61110F-710F-CEA6-A048-484E547BA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3343" y="2911391"/>
                  <a:ext cx="467282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9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DE77D3B-3755-C232-B326-23D1234C63B3}"/>
              </a:ext>
            </a:extLst>
          </p:cNvPr>
          <p:cNvGrpSpPr/>
          <p:nvPr/>
        </p:nvGrpSpPr>
        <p:grpSpPr>
          <a:xfrm>
            <a:off x="4148930" y="3299537"/>
            <a:ext cx="4672824" cy="1040958"/>
            <a:chOff x="4148930" y="3299537"/>
            <a:chExt cx="4672824" cy="104095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9F813BB-DD65-8DCF-9D62-74388E6EF273}"/>
                </a:ext>
              </a:extLst>
            </p:cNvPr>
            <p:cNvSpPr/>
            <p:nvPr/>
          </p:nvSpPr>
          <p:spPr>
            <a:xfrm>
              <a:off x="4148930" y="3299537"/>
              <a:ext cx="4672824" cy="104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9772A77-106A-230F-3F96-136670E89F43}"/>
                    </a:ext>
                  </a:extLst>
                </p:cNvPr>
                <p:cNvSpPr txBox="1"/>
                <p:nvPr/>
              </p:nvSpPr>
              <p:spPr>
                <a:xfrm>
                  <a:off x="4148932" y="3579333"/>
                  <a:ext cx="46728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9772A77-106A-230F-3F96-136670E89F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932" y="3579333"/>
                  <a:ext cx="467282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6A888A-87E3-2033-D141-374F19577661}"/>
              </a:ext>
            </a:extLst>
          </p:cNvPr>
          <p:cNvGrpSpPr/>
          <p:nvPr/>
        </p:nvGrpSpPr>
        <p:grpSpPr>
          <a:xfrm>
            <a:off x="2123684" y="1167429"/>
            <a:ext cx="7122416" cy="2634849"/>
            <a:chOff x="2123684" y="1167429"/>
            <a:chExt cx="7122416" cy="263484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F44ECF-8D91-EE6A-DAD5-F9EE49C203F2}"/>
                </a:ext>
              </a:extLst>
            </p:cNvPr>
            <p:cNvGrpSpPr/>
            <p:nvPr/>
          </p:nvGrpSpPr>
          <p:grpSpPr>
            <a:xfrm>
              <a:off x="2123684" y="1167429"/>
              <a:ext cx="5863779" cy="1381371"/>
              <a:chOff x="4057075" y="3353535"/>
              <a:chExt cx="4856535" cy="138137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25F6E3-F42F-5567-5795-ECA576C71A67}"/>
                  </a:ext>
                </a:extLst>
              </p:cNvPr>
              <p:cNvSpPr/>
              <p:nvPr/>
            </p:nvSpPr>
            <p:spPr>
              <a:xfrm>
                <a:off x="4057075" y="3353535"/>
                <a:ext cx="4856535" cy="128075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F390523-33AA-613C-5E4E-664DA4F29251}"/>
                      </a:ext>
                    </a:extLst>
                  </p:cNvPr>
                  <p:cNvSpPr txBox="1"/>
                  <p:nvPr/>
                </p:nvSpPr>
                <p:spPr>
                  <a:xfrm>
                    <a:off x="4148932" y="3579333"/>
                    <a:ext cx="4672822" cy="115557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F390523-33AA-613C-5E4E-664DA4F29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8932" y="3579333"/>
                    <a:ext cx="4672822" cy="115557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Arrow: Bent 26">
              <a:extLst>
                <a:ext uri="{FF2B5EF4-FFF2-40B4-BE49-F238E27FC236}">
                  <a16:creationId xmlns:a16="http://schemas.microsoft.com/office/drawing/2014/main" id="{E5B215D3-0899-6CB0-9915-CBCF08B63562}"/>
                </a:ext>
              </a:extLst>
            </p:cNvPr>
            <p:cNvSpPr/>
            <p:nvPr/>
          </p:nvSpPr>
          <p:spPr>
            <a:xfrm rot="16200000">
              <a:off x="2885822" y="2686103"/>
              <a:ext cx="1336412" cy="895938"/>
            </a:xfrm>
            <a:prstGeom prst="bentArrow">
              <a:avLst>
                <a:gd name="adj1" fmla="val 7986"/>
                <a:gd name="adj2" fmla="val 19112"/>
                <a:gd name="adj3" fmla="val 25000"/>
                <a:gd name="adj4" fmla="val 4375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D321C7F1-EC9C-FE25-4CF4-427794424310}"/>
                </a:ext>
              </a:extLst>
            </p:cNvPr>
            <p:cNvSpPr/>
            <p:nvPr/>
          </p:nvSpPr>
          <p:spPr>
            <a:xfrm flipH="1">
              <a:off x="8165911" y="1601353"/>
              <a:ext cx="1080189" cy="1008089"/>
            </a:xfrm>
            <a:prstGeom prst="bentArrow">
              <a:avLst>
                <a:gd name="adj1" fmla="val 6655"/>
                <a:gd name="adj2" fmla="val 16684"/>
                <a:gd name="adj3" fmla="val 23004"/>
                <a:gd name="adj4" fmla="val 4375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5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AA484-0D01-C8A8-E265-E95A22B69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C3390AE-30D3-21C5-E3B3-F8D3D7794083}"/>
              </a:ext>
            </a:extLst>
          </p:cNvPr>
          <p:cNvGrpSpPr/>
          <p:nvPr/>
        </p:nvGrpSpPr>
        <p:grpSpPr>
          <a:xfrm>
            <a:off x="4019549" y="280327"/>
            <a:ext cx="4152902" cy="1617618"/>
            <a:chOff x="4019549" y="556530"/>
            <a:chExt cx="4152902" cy="1617618"/>
          </a:xfrm>
        </p:grpSpPr>
        <p:sp>
          <p:nvSpPr>
            <p:cNvPr id="2" name="Scroll: Horizontal 1">
              <a:extLst>
                <a:ext uri="{FF2B5EF4-FFF2-40B4-BE49-F238E27FC236}">
                  <a16:creationId xmlns:a16="http://schemas.microsoft.com/office/drawing/2014/main" id="{ABF099EC-C880-0A5B-9564-90AEDBD0E14C}"/>
                </a:ext>
              </a:extLst>
            </p:cNvPr>
            <p:cNvSpPr/>
            <p:nvPr/>
          </p:nvSpPr>
          <p:spPr>
            <a:xfrm>
              <a:off x="4019549" y="556530"/>
              <a:ext cx="4152902" cy="1617618"/>
            </a:xfrm>
            <a:prstGeom prst="horizontalScroll">
              <a:avLst>
                <a:gd name="adj" fmla="val 18390"/>
              </a:avLst>
            </a:prstGeom>
            <a:solidFill>
              <a:srgbClr val="CCD3DA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9B1ED8B-AA01-C93C-7DE3-4C7593B73828}"/>
                    </a:ext>
                  </a:extLst>
                </p:cNvPr>
                <p:cNvSpPr txBox="1"/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acc>
                          <m:accPr>
                            <m:chr m:val="̇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9B1ED8B-AA01-C93C-7DE3-4C7593B73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07E19F-AAD0-5B17-C4F2-AE1EBA219734}"/>
              </a:ext>
            </a:extLst>
          </p:cNvPr>
          <p:cNvSpPr txBox="1"/>
          <p:nvPr/>
        </p:nvSpPr>
        <p:spPr>
          <a:xfrm>
            <a:off x="5638800" y="2974622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D4CEA9-BE14-ECD2-89E5-F3CA6B669C9F}"/>
                  </a:ext>
                </a:extLst>
              </p:cNvPr>
              <p:cNvSpPr txBox="1"/>
              <p:nvPr/>
            </p:nvSpPr>
            <p:spPr>
              <a:xfrm>
                <a:off x="2043953" y="4364830"/>
                <a:ext cx="8104094" cy="1071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sz="2400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2400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𝜀𝛿𝜇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D4CEA9-BE14-ECD2-89E5-F3CA6B66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3" y="4364830"/>
                <a:ext cx="8104094" cy="1071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82BFDE9-FB06-DBC6-43AF-F7B23B8D99B8}"/>
              </a:ext>
            </a:extLst>
          </p:cNvPr>
          <p:cNvGrpSpPr/>
          <p:nvPr/>
        </p:nvGrpSpPr>
        <p:grpSpPr>
          <a:xfrm>
            <a:off x="2404533" y="2158551"/>
            <a:ext cx="7382934" cy="1923823"/>
            <a:chOff x="1225570" y="3909327"/>
            <a:chExt cx="9740860" cy="192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B26554-4F72-C312-0CCD-111CF93AA393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923823"/>
              <a:chOff x="388417" y="3108396"/>
              <a:chExt cx="6091642" cy="1923823"/>
            </a:xfrm>
          </p:grpSpPr>
          <p:sp>
            <p:nvSpPr>
              <p:cNvPr id="21" name="Rectangle: Top Corners Rounded 20">
                <a:extLst>
                  <a:ext uri="{FF2B5EF4-FFF2-40B4-BE49-F238E27FC236}">
                    <a16:creationId xmlns:a16="http://schemas.microsoft.com/office/drawing/2014/main" id="{24796B9C-3EA3-25CE-BFA3-B6A4A1B62B77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Lemma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(Vector decomposition)</a:t>
                </a:r>
              </a:p>
            </p:txBody>
          </p:sp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8D5A584C-B7DC-B077-B5D6-05B7FFBBDF52}"/>
                  </a:ext>
                </a:extLst>
              </p:cNvPr>
              <p:cNvSpPr/>
              <p:nvPr/>
            </p:nvSpPr>
            <p:spPr>
              <a:xfrm rot="10800000">
                <a:off x="388418" y="4420708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B7B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32D283D-5C22-910E-0690-DECFA1F63861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890824"/>
              </a:xfrm>
              <a:prstGeom prst="rect">
                <a:avLst/>
              </a:prstGeom>
              <a:solidFill>
                <a:srgbClr val="FFB7B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607170-9955-9461-B72D-3948C7742D42}"/>
                    </a:ext>
                  </a:extLst>
                </p:cNvPr>
                <p:cNvSpPr txBox="1"/>
                <p:nvPr/>
              </p:nvSpPr>
              <p:spPr>
                <a:xfrm>
                  <a:off x="1358884" y="4648041"/>
                  <a:ext cx="9607546" cy="1028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Can write any </a:t>
                  </a:r>
                  <a14:m>
                    <m:oMath xmlns:m="http://schemas.openxmlformats.org/officeDocument/2006/math"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 in components </a:t>
                  </a:r>
                  <a:r>
                    <a:rPr lang="en-GB" sz="2400" b="1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parallel </a:t>
                  </a:r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&amp; </a:t>
                  </a:r>
                  <a:r>
                    <a:rPr lang="en-GB" sz="2400" b="1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perpendicular </a:t>
                  </a:r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to any </a:t>
                  </a:r>
                  <a14:m>
                    <m:oMath xmlns:m="http://schemas.openxmlformats.org/officeDocument/2006/math"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,</a:t>
                  </a:r>
                  <a:endPara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607170-9955-9461-B72D-3948C7742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4" y="4648041"/>
                  <a:ext cx="9607546" cy="1028167"/>
                </a:xfrm>
                <a:prstGeom prst="rect">
                  <a:avLst/>
                </a:prstGeom>
                <a:blipFill>
                  <a:blip r:embed="rId4"/>
                  <a:stretch>
                    <a:fillRect l="-1255" t="-47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15351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F86B3-522B-59A8-DB33-3DFF137B0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DB6FA93-9857-9FBB-02DD-D08559DC69B8}"/>
              </a:ext>
            </a:extLst>
          </p:cNvPr>
          <p:cNvGrpSpPr/>
          <p:nvPr/>
        </p:nvGrpSpPr>
        <p:grpSpPr>
          <a:xfrm>
            <a:off x="4019549" y="280327"/>
            <a:ext cx="4152902" cy="1617618"/>
            <a:chOff x="4019549" y="556530"/>
            <a:chExt cx="4152902" cy="1617618"/>
          </a:xfrm>
        </p:grpSpPr>
        <p:sp>
          <p:nvSpPr>
            <p:cNvPr id="2" name="Scroll: Horizontal 1">
              <a:extLst>
                <a:ext uri="{FF2B5EF4-FFF2-40B4-BE49-F238E27FC236}">
                  <a16:creationId xmlns:a16="http://schemas.microsoft.com/office/drawing/2014/main" id="{27C520F8-8CA9-FFD9-5EEE-5C9FC02613E9}"/>
                </a:ext>
              </a:extLst>
            </p:cNvPr>
            <p:cNvSpPr/>
            <p:nvPr/>
          </p:nvSpPr>
          <p:spPr>
            <a:xfrm>
              <a:off x="4019549" y="556530"/>
              <a:ext cx="4152902" cy="1617618"/>
            </a:xfrm>
            <a:prstGeom prst="horizontalScroll">
              <a:avLst>
                <a:gd name="adj" fmla="val 18390"/>
              </a:avLst>
            </a:prstGeom>
            <a:solidFill>
              <a:srgbClr val="CCD3DA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46CCE87-6EBC-B3C9-0EFB-9FEB6616953F}"/>
                    </a:ext>
                  </a:extLst>
                </p:cNvPr>
                <p:cNvSpPr txBox="1"/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acc>
                          <m:accPr>
                            <m:chr m:val="̇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46CCE87-6EBC-B3C9-0EFB-9FEB66169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AD06EC0-64FB-31C0-4F3A-8A837C11F813}"/>
              </a:ext>
            </a:extLst>
          </p:cNvPr>
          <p:cNvSpPr txBox="1"/>
          <p:nvPr/>
        </p:nvSpPr>
        <p:spPr>
          <a:xfrm>
            <a:off x="5638800" y="2974622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4A214A-8143-B368-1A53-516F60DAC40E}"/>
                  </a:ext>
                </a:extLst>
              </p:cNvPr>
              <p:cNvSpPr txBox="1"/>
              <p:nvPr/>
            </p:nvSpPr>
            <p:spPr>
              <a:xfrm>
                <a:off x="2043953" y="4364830"/>
                <a:ext cx="8104094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4A214A-8143-B368-1A53-516F60DAC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3" y="4364830"/>
                <a:ext cx="8104094" cy="377667"/>
              </a:xfrm>
              <a:prstGeom prst="rect">
                <a:avLst/>
              </a:prstGeom>
              <a:blipFill>
                <a:blip r:embed="rId3"/>
                <a:stretch>
                  <a:fillRect t="-1613" b="-24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439214E-E7A2-936D-3574-9D004984FB9B}"/>
              </a:ext>
            </a:extLst>
          </p:cNvPr>
          <p:cNvGrpSpPr/>
          <p:nvPr/>
        </p:nvGrpSpPr>
        <p:grpSpPr>
          <a:xfrm>
            <a:off x="2404533" y="2158551"/>
            <a:ext cx="7382934" cy="1923823"/>
            <a:chOff x="1225570" y="3909327"/>
            <a:chExt cx="9740860" cy="192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A645955-14F8-0698-0363-56D4E88A9893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923823"/>
              <a:chOff x="388417" y="3108396"/>
              <a:chExt cx="6091642" cy="1923823"/>
            </a:xfrm>
          </p:grpSpPr>
          <p:sp>
            <p:nvSpPr>
              <p:cNvPr id="21" name="Rectangle: Top Corners Rounded 20">
                <a:extLst>
                  <a:ext uri="{FF2B5EF4-FFF2-40B4-BE49-F238E27FC236}">
                    <a16:creationId xmlns:a16="http://schemas.microsoft.com/office/drawing/2014/main" id="{48B1087C-CD05-FC3C-6CB0-710DCF0205FA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Lemma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(Vector decomposition)</a:t>
                </a:r>
              </a:p>
            </p:txBody>
          </p:sp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D112E951-C3F0-C62E-55B1-5D58C32ADE4B}"/>
                  </a:ext>
                </a:extLst>
              </p:cNvPr>
              <p:cNvSpPr/>
              <p:nvPr/>
            </p:nvSpPr>
            <p:spPr>
              <a:xfrm rot="10800000">
                <a:off x="388418" y="4420708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B7B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03C74C-E3ED-0B89-5DBE-1C53FCF530E5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890824"/>
              </a:xfrm>
              <a:prstGeom prst="rect">
                <a:avLst/>
              </a:prstGeom>
              <a:solidFill>
                <a:srgbClr val="FFB7B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E447A3-CC66-94A2-2B3E-6E1971F77543}"/>
                    </a:ext>
                  </a:extLst>
                </p:cNvPr>
                <p:cNvSpPr txBox="1"/>
                <p:nvPr/>
              </p:nvSpPr>
              <p:spPr>
                <a:xfrm>
                  <a:off x="1358884" y="4648041"/>
                  <a:ext cx="9607546" cy="1028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Can write any </a:t>
                  </a:r>
                  <a14:m>
                    <m:oMath xmlns:m="http://schemas.openxmlformats.org/officeDocument/2006/math"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 in components </a:t>
                  </a:r>
                  <a:r>
                    <a:rPr lang="en-GB" sz="2400" b="1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parallel </a:t>
                  </a:r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&amp; </a:t>
                  </a:r>
                  <a:r>
                    <a:rPr lang="en-GB" sz="2400" b="1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perpendicular </a:t>
                  </a:r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to any </a:t>
                  </a:r>
                  <a14:m>
                    <m:oMath xmlns:m="http://schemas.openxmlformats.org/officeDocument/2006/math"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,</a:t>
                  </a:r>
                  <a:endPara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E447A3-CC66-94A2-2B3E-6E1971F77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4" y="4648041"/>
                  <a:ext cx="9607546" cy="1028167"/>
                </a:xfrm>
                <a:prstGeom prst="rect">
                  <a:avLst/>
                </a:prstGeom>
                <a:blipFill>
                  <a:blip r:embed="rId4"/>
                  <a:stretch>
                    <a:fillRect l="-1255" t="-47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93CF19-3371-A77E-A94B-3F998A328370}"/>
                  </a:ext>
                </a:extLst>
              </p:cNvPr>
              <p:cNvSpPr txBox="1"/>
              <p:nvPr/>
            </p:nvSpPr>
            <p:spPr>
              <a:xfrm>
                <a:off x="2043953" y="4740776"/>
                <a:ext cx="8104094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𝜀𝛿𝜇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93CF19-3371-A77E-A94B-3F998A328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3" y="4740776"/>
                <a:ext cx="8104094" cy="693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150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4E24-8407-194B-9156-00DDA96A5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ED401-4F62-DCFF-D0F4-46CF95250B0A}"/>
              </a:ext>
            </a:extLst>
          </p:cNvPr>
          <p:cNvGrpSpPr/>
          <p:nvPr/>
        </p:nvGrpSpPr>
        <p:grpSpPr>
          <a:xfrm>
            <a:off x="4019549" y="280327"/>
            <a:ext cx="4152902" cy="1617618"/>
            <a:chOff x="4019549" y="556530"/>
            <a:chExt cx="4152902" cy="1617618"/>
          </a:xfrm>
        </p:grpSpPr>
        <p:sp>
          <p:nvSpPr>
            <p:cNvPr id="2" name="Scroll: Horizontal 1">
              <a:extLst>
                <a:ext uri="{FF2B5EF4-FFF2-40B4-BE49-F238E27FC236}">
                  <a16:creationId xmlns:a16="http://schemas.microsoft.com/office/drawing/2014/main" id="{6CDE9280-D19D-7854-8D09-18475D25CFE1}"/>
                </a:ext>
              </a:extLst>
            </p:cNvPr>
            <p:cNvSpPr/>
            <p:nvPr/>
          </p:nvSpPr>
          <p:spPr>
            <a:xfrm>
              <a:off x="4019549" y="556530"/>
              <a:ext cx="4152902" cy="1617618"/>
            </a:xfrm>
            <a:prstGeom prst="horizontalScroll">
              <a:avLst>
                <a:gd name="adj" fmla="val 18390"/>
              </a:avLst>
            </a:prstGeom>
            <a:solidFill>
              <a:srgbClr val="CCD3DA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9821F64-1168-7D33-7A0F-0D6AED6C6259}"/>
                    </a:ext>
                  </a:extLst>
                </p:cNvPr>
                <p:cNvSpPr txBox="1"/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acc>
                          <m:accPr>
                            <m:chr m:val="̇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9821F64-1168-7D33-7A0F-0D6AED6C6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BFC78A-F1BC-EFBA-8718-3E7924F3EFA8}"/>
              </a:ext>
            </a:extLst>
          </p:cNvPr>
          <p:cNvSpPr txBox="1"/>
          <p:nvPr/>
        </p:nvSpPr>
        <p:spPr>
          <a:xfrm>
            <a:off x="5638800" y="2974622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6E49BC-29F8-68A0-0FAE-EA473CD22463}"/>
                  </a:ext>
                </a:extLst>
              </p:cNvPr>
              <p:cNvSpPr txBox="1"/>
              <p:nvPr/>
            </p:nvSpPr>
            <p:spPr>
              <a:xfrm>
                <a:off x="2043953" y="2063312"/>
                <a:ext cx="8104094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𝜀𝛿𝜇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6E49BC-29F8-68A0-0FAE-EA473CD22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3" y="2063312"/>
                <a:ext cx="8104094" cy="693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E79398E-EDCA-27B9-AC4A-4F2307631472}"/>
              </a:ext>
            </a:extLst>
          </p:cNvPr>
          <p:cNvGrpSpPr/>
          <p:nvPr/>
        </p:nvGrpSpPr>
        <p:grpSpPr>
          <a:xfrm>
            <a:off x="254390" y="2944142"/>
            <a:ext cx="11683220" cy="3631473"/>
            <a:chOff x="388417" y="3108396"/>
            <a:chExt cx="6091642" cy="3631473"/>
          </a:xfrm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0D8888C9-8EF7-A2E3-521D-BF125422ADA9}"/>
                </a:ext>
              </a:extLst>
            </p:cNvPr>
            <p:cNvSpPr/>
            <p:nvPr/>
          </p:nvSpPr>
          <p:spPr>
            <a:xfrm>
              <a:off x="388418" y="3108396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Scheme #2 </a:t>
              </a:r>
              <a:r>
                <a:rPr lang="en-GB" sz="2400" dirty="0">
                  <a:latin typeface="Palatino Linotype" panose="02040502050505030304" pitchFamily="18" charset="0"/>
                </a:rPr>
                <a:t>(Mean-value </a:t>
              </a:r>
              <a:r>
                <a:rPr lang="en-GB" sz="2400" i="1" dirty="0">
                  <a:latin typeface="Palatino Linotype" panose="02040502050505030304" pitchFamily="18" charset="0"/>
                </a:rPr>
                <a:t>adiabatic </a:t>
              </a:r>
              <a:r>
                <a:rPr lang="en-GB" sz="2400" dirty="0">
                  <a:latin typeface="Palatino Linotype" panose="02040502050505030304" pitchFamily="18" charset="0"/>
                </a:rPr>
                <a:t>discrete gradient)</a:t>
              </a: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4C8282B0-B9A0-1F96-27C8-1FDD6FDB6FFE}"/>
                </a:ext>
              </a:extLst>
            </p:cNvPr>
            <p:cNvSpPr/>
            <p:nvPr/>
          </p:nvSpPr>
          <p:spPr>
            <a:xfrm rot="10800000">
              <a:off x="388418" y="6128358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B4E1-9232-A6FD-9840-8FC9EEFA56BD}"/>
                </a:ext>
              </a:extLst>
            </p:cNvPr>
            <p:cNvSpPr/>
            <p:nvPr/>
          </p:nvSpPr>
          <p:spPr>
            <a:xfrm>
              <a:off x="388417" y="3719905"/>
              <a:ext cx="6091642" cy="2521263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3AD713-9525-78A5-612F-3961146FCCDB}"/>
              </a:ext>
            </a:extLst>
          </p:cNvPr>
          <p:cNvGrpSpPr/>
          <p:nvPr/>
        </p:nvGrpSpPr>
        <p:grpSpPr>
          <a:xfrm>
            <a:off x="414287" y="3608349"/>
            <a:ext cx="11523323" cy="2155086"/>
            <a:chOff x="414287" y="3608349"/>
            <a:chExt cx="11523323" cy="2155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9BD8ED5-A4BB-3DAF-CA5D-7E5C1ADFF32F}"/>
                    </a:ext>
                  </a:extLst>
                </p:cNvPr>
                <p:cNvSpPr txBox="1"/>
                <p:nvPr/>
              </p:nvSpPr>
              <p:spPr>
                <a:xfrm>
                  <a:off x="414287" y="3608349"/>
                  <a:ext cx="11523323" cy="587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9BD8ED5-A4BB-3DAF-CA5D-7E5C1ADFF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87" y="3608349"/>
                  <a:ext cx="11523323" cy="587084"/>
                </a:xfrm>
                <a:prstGeom prst="rect">
                  <a:avLst/>
                </a:prstGeom>
                <a:blipFill>
                  <a:blip r:embed="rId4"/>
                  <a:stretch>
                    <a:fillRect l="-847" b="-239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7AB0B9A-B786-D0AC-6CA8-CA41FB8EE1A7}"/>
                    </a:ext>
                  </a:extLst>
                </p:cNvPr>
                <p:cNvSpPr txBox="1"/>
                <p:nvPr/>
              </p:nvSpPr>
              <p:spPr>
                <a:xfrm>
                  <a:off x="414287" y="4283286"/>
                  <a:ext cx="11363418" cy="14801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GB" sz="2400" b="1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̃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GB" sz="2400" b="1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̃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̃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̃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GB" sz="2400" b="0" i="1" dirty="0">
                    <a:solidFill>
                      <a:srgbClr val="00214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                                                          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7AB0B9A-B786-D0AC-6CA8-CA41FB8EE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87" y="4283286"/>
                  <a:ext cx="11363418" cy="14801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6220C2-6007-3DFD-3C74-5FC7EB08E8BF}"/>
                  </a:ext>
                </a:extLst>
              </p:cNvPr>
              <p:cNvSpPr txBox="1"/>
              <p:nvPr/>
            </p:nvSpPr>
            <p:spPr>
              <a:xfrm>
                <a:off x="414287" y="5678221"/>
                <a:ext cx="11523323" cy="838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nary>
                      <m:nary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nary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nary>
                      <m:nary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nary>
                  </m:oMath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6220C2-6007-3DFD-3C74-5FC7EB08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87" y="5678221"/>
                <a:ext cx="11523323" cy="838371"/>
              </a:xfrm>
              <a:prstGeom prst="rect">
                <a:avLst/>
              </a:prstGeom>
              <a:blipFill>
                <a:blip r:embed="rId6"/>
                <a:stretch>
                  <a:fillRect l="-847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17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6584-07EC-8589-1A16-C2E4645E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BBFEB63-1472-EBC7-CFA1-DC3FC88E00B6}"/>
              </a:ext>
            </a:extLst>
          </p:cNvPr>
          <p:cNvGrpSpPr/>
          <p:nvPr/>
        </p:nvGrpSpPr>
        <p:grpSpPr>
          <a:xfrm>
            <a:off x="504496" y="420414"/>
            <a:ext cx="7031421" cy="3620096"/>
            <a:chOff x="388417" y="3108396"/>
            <a:chExt cx="7523645" cy="3620096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71F4E0A5-3E73-CF30-BF04-66CEDBECEB3D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(Poisson system)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794DF3C6-1E96-6DDA-A707-773B6BB86BE2}"/>
                </a:ext>
              </a:extLst>
            </p:cNvPr>
            <p:cNvSpPr/>
            <p:nvPr/>
          </p:nvSpPr>
          <p:spPr>
            <a:xfrm rot="10800000">
              <a:off x="388418" y="6116981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90C193-99CA-0C68-26C0-43DBC54E43A1}"/>
                </a:ext>
              </a:extLst>
            </p:cNvPr>
            <p:cNvSpPr/>
            <p:nvPr/>
          </p:nvSpPr>
          <p:spPr>
            <a:xfrm>
              <a:off x="388417" y="3719905"/>
              <a:ext cx="7523644" cy="2397078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B72182-BC06-7CB7-15D3-98CB0404BA7E}"/>
              </a:ext>
            </a:extLst>
          </p:cNvPr>
          <p:cNvSpPr/>
          <p:nvPr/>
        </p:nvSpPr>
        <p:spPr>
          <a:xfrm>
            <a:off x="504492" y="3153339"/>
            <a:ext cx="4025466" cy="813816"/>
          </a:xfrm>
          <a:prstGeom prst="roundRect">
            <a:avLst>
              <a:gd name="adj" fmla="val 44359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326370-BFE7-C172-3AC9-804168B77042}"/>
                  </a:ext>
                </a:extLst>
              </p:cNvPr>
              <p:cNvSpPr txBox="1"/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b="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b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 err="1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s.t.</a:t>
                </a:r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for: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Skew-symmetric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(Poisson matrix)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(Hamiltonian)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326370-BFE7-C172-3AC9-804168B77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blipFill>
                <a:blip r:embed="rId2"/>
                <a:stretch>
                  <a:fillRect l="-1348" b="-4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4B4AC3-6882-94BD-52AE-96ED2F31654D}"/>
              </a:ext>
            </a:extLst>
          </p:cNvPr>
          <p:cNvCxnSpPr>
            <a:cxnSpLocks/>
          </p:cNvCxnSpPr>
          <p:nvPr/>
        </p:nvCxnSpPr>
        <p:spPr>
          <a:xfrm flipH="1">
            <a:off x="4666593" y="3563425"/>
            <a:ext cx="472965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8EF743-EDCA-A280-5EC3-240A7F933A54}"/>
              </a:ext>
            </a:extLst>
          </p:cNvPr>
          <p:cNvSpPr txBox="1"/>
          <p:nvPr/>
        </p:nvSpPr>
        <p:spPr>
          <a:xfrm>
            <a:off x="8492358" y="3220404"/>
            <a:ext cx="3445300" cy="58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  <a:ea typeface="Cambria Math" panose="02040503050406030204" pitchFamily="18" charset="0"/>
              </a:rPr>
              <a:t>Conserved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6958C-2E40-5B16-67D6-7FCFA5B1CE91}"/>
                  </a:ext>
                </a:extLst>
              </p:cNvPr>
              <p:cNvSpPr txBox="1"/>
              <p:nvPr/>
            </p:nvSpPr>
            <p:spPr>
              <a:xfrm>
                <a:off x="702099" y="4415781"/>
                <a:ext cx="6529018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6958C-2E40-5B16-67D6-7FCFA5B1C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9" y="4415781"/>
                <a:ext cx="6529018" cy="871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66AE7F7-0602-47DE-3F3B-9A6E9E79A68E}"/>
              </a:ext>
            </a:extLst>
          </p:cNvPr>
          <p:cNvSpPr/>
          <p:nvPr/>
        </p:nvSpPr>
        <p:spPr>
          <a:xfrm>
            <a:off x="3221182" y="4415777"/>
            <a:ext cx="4009935" cy="87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5951AC-BDE0-235D-F887-08DDC873BAB5}"/>
              </a:ext>
            </a:extLst>
          </p:cNvPr>
          <p:cNvGrpSpPr/>
          <p:nvPr/>
        </p:nvGrpSpPr>
        <p:grpSpPr>
          <a:xfrm>
            <a:off x="1620982" y="5205845"/>
            <a:ext cx="1298029" cy="575318"/>
            <a:chOff x="1620982" y="5205845"/>
            <a:chExt cx="1298029" cy="57531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CED09FF-F413-3DC8-48FE-508662712DAB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1620982" y="5205845"/>
              <a:ext cx="0" cy="263591"/>
            </a:xfrm>
            <a:prstGeom prst="straightConnector1">
              <a:avLst/>
            </a:prstGeom>
            <a:ln w="38100">
              <a:solidFill>
                <a:srgbClr val="0021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3078AD1-B003-B9EC-96B2-150D8631ED82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 flipV="1">
              <a:off x="2919010" y="5205845"/>
              <a:ext cx="1" cy="263591"/>
            </a:xfrm>
            <a:prstGeom prst="straightConnector1">
              <a:avLst/>
            </a:prstGeom>
            <a:ln w="38100">
              <a:solidFill>
                <a:srgbClr val="0021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CFAECC47-2454-88B6-D8F3-A979A1E4C6E3}"/>
                </a:ext>
              </a:extLst>
            </p:cNvPr>
            <p:cNvSpPr/>
            <p:nvPr/>
          </p:nvSpPr>
          <p:spPr>
            <a:xfrm rot="16200000">
              <a:off x="2114133" y="4976285"/>
              <a:ext cx="311727" cy="1298029"/>
            </a:xfrm>
            <a:prstGeom prst="leftBrace">
              <a:avLst>
                <a:gd name="adj1" fmla="val 44618"/>
                <a:gd name="adj2" fmla="val 50000"/>
              </a:avLst>
            </a:prstGeom>
            <a:ln w="38100">
              <a:solidFill>
                <a:srgbClr val="0021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Graphic 14" descr="Thumbs Down with solid fill">
            <a:extLst>
              <a:ext uri="{FF2B5EF4-FFF2-40B4-BE49-F238E27FC236}">
                <a16:creationId xmlns:a16="http://schemas.microsoft.com/office/drawing/2014/main" id="{EB010354-DFD2-8FF8-AA11-BA2FAE92D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092" y="5850616"/>
            <a:ext cx="717808" cy="7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9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0CDB4-E27E-6FE7-3B0B-50C8DE5E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CA57D7E-D1DF-A909-0F9B-8F1A208BA925}"/>
              </a:ext>
            </a:extLst>
          </p:cNvPr>
          <p:cNvGrpSpPr/>
          <p:nvPr/>
        </p:nvGrpSpPr>
        <p:grpSpPr>
          <a:xfrm>
            <a:off x="4019549" y="280327"/>
            <a:ext cx="4152902" cy="1617618"/>
            <a:chOff x="4019549" y="556530"/>
            <a:chExt cx="4152902" cy="1617618"/>
          </a:xfrm>
        </p:grpSpPr>
        <p:sp>
          <p:nvSpPr>
            <p:cNvPr id="2" name="Scroll: Horizontal 1">
              <a:extLst>
                <a:ext uri="{FF2B5EF4-FFF2-40B4-BE49-F238E27FC236}">
                  <a16:creationId xmlns:a16="http://schemas.microsoft.com/office/drawing/2014/main" id="{FA3313BB-F7B5-B94F-B778-5884D0256BF1}"/>
                </a:ext>
              </a:extLst>
            </p:cNvPr>
            <p:cNvSpPr/>
            <p:nvPr/>
          </p:nvSpPr>
          <p:spPr>
            <a:xfrm>
              <a:off x="4019549" y="556530"/>
              <a:ext cx="4152902" cy="1617618"/>
            </a:xfrm>
            <a:prstGeom prst="horizontalScroll">
              <a:avLst>
                <a:gd name="adj" fmla="val 18390"/>
              </a:avLst>
            </a:prstGeom>
            <a:solidFill>
              <a:srgbClr val="CCD3DA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C556CDD-538C-CF83-E78A-DE350A811DC0}"/>
                    </a:ext>
                  </a:extLst>
                </p:cNvPr>
                <p:cNvSpPr txBox="1"/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acc>
                          <m:accPr>
                            <m:chr m:val="̇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C556CDD-538C-CF83-E78A-DE350A811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8D14748-E9AA-6814-B66A-5A6F4C22712D}"/>
              </a:ext>
            </a:extLst>
          </p:cNvPr>
          <p:cNvSpPr txBox="1"/>
          <p:nvPr/>
        </p:nvSpPr>
        <p:spPr>
          <a:xfrm>
            <a:off x="5638800" y="2974622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AEFB24-D142-C3E3-57D5-C34A9D2A2A5B}"/>
                  </a:ext>
                </a:extLst>
              </p:cNvPr>
              <p:cNvSpPr txBox="1"/>
              <p:nvPr/>
            </p:nvSpPr>
            <p:spPr>
              <a:xfrm>
                <a:off x="2043953" y="2063312"/>
                <a:ext cx="8104094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𝜀𝛿𝜇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AEFB24-D142-C3E3-57D5-C34A9D2A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3" y="2063312"/>
                <a:ext cx="8104094" cy="693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7364785-6F33-62B0-F9B3-B47E4D7B95A6}"/>
              </a:ext>
            </a:extLst>
          </p:cNvPr>
          <p:cNvGrpSpPr/>
          <p:nvPr/>
        </p:nvGrpSpPr>
        <p:grpSpPr>
          <a:xfrm>
            <a:off x="254390" y="2944142"/>
            <a:ext cx="11683220" cy="3631473"/>
            <a:chOff x="388417" y="3108396"/>
            <a:chExt cx="6091642" cy="3631473"/>
          </a:xfrm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090B5553-C3E2-9CB4-C2DE-16D6FE6C81C7}"/>
                </a:ext>
              </a:extLst>
            </p:cNvPr>
            <p:cNvSpPr/>
            <p:nvPr/>
          </p:nvSpPr>
          <p:spPr>
            <a:xfrm>
              <a:off x="388418" y="3108396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Scheme #2 </a:t>
              </a:r>
              <a:r>
                <a:rPr lang="en-GB" sz="2400" dirty="0">
                  <a:latin typeface="Palatino Linotype" panose="02040502050505030304" pitchFamily="18" charset="0"/>
                </a:rPr>
                <a:t>(Mean-value </a:t>
              </a:r>
              <a:r>
                <a:rPr lang="en-GB" sz="2400" i="1" dirty="0">
                  <a:solidFill>
                    <a:srgbClr val="FFB7B7"/>
                  </a:solidFill>
                  <a:latin typeface="Palatino Linotype" panose="02040502050505030304" pitchFamily="18" charset="0"/>
                </a:rPr>
                <a:t>adiabatic </a:t>
              </a:r>
              <a:r>
                <a:rPr lang="en-GB" sz="2400" dirty="0">
                  <a:solidFill>
                    <a:srgbClr val="FFB7B7"/>
                  </a:solidFill>
                  <a:latin typeface="Palatino Linotype" panose="02040502050505030304" pitchFamily="18" charset="0"/>
                </a:rPr>
                <a:t>discrete gradient</a:t>
              </a:r>
              <a:r>
                <a:rPr lang="en-GB" sz="2400" dirty="0">
                  <a:latin typeface="Palatino Linotype" panose="02040502050505030304" pitchFamily="18" charset="0"/>
                </a:rPr>
                <a:t>)</a:t>
              </a: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ED091665-9F04-F66C-314D-E7505220DC6A}"/>
                </a:ext>
              </a:extLst>
            </p:cNvPr>
            <p:cNvSpPr/>
            <p:nvPr/>
          </p:nvSpPr>
          <p:spPr>
            <a:xfrm rot="10800000">
              <a:off x="388418" y="6128358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4C7E98-01BC-C485-9D50-DF3A72FF7EF3}"/>
                </a:ext>
              </a:extLst>
            </p:cNvPr>
            <p:cNvSpPr/>
            <p:nvPr/>
          </p:nvSpPr>
          <p:spPr>
            <a:xfrm>
              <a:off x="388417" y="3719905"/>
              <a:ext cx="6091642" cy="2521263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2B7FE8-72C9-531E-7CEB-E264654CEBE5}"/>
              </a:ext>
            </a:extLst>
          </p:cNvPr>
          <p:cNvGrpSpPr/>
          <p:nvPr/>
        </p:nvGrpSpPr>
        <p:grpSpPr>
          <a:xfrm>
            <a:off x="414287" y="3608349"/>
            <a:ext cx="11523323" cy="2155086"/>
            <a:chOff x="414287" y="3608349"/>
            <a:chExt cx="11523323" cy="2155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7D2192A-1FEF-EF24-1353-A53572B722FD}"/>
                    </a:ext>
                  </a:extLst>
                </p:cNvPr>
                <p:cNvSpPr txBox="1"/>
                <p:nvPr/>
              </p:nvSpPr>
              <p:spPr>
                <a:xfrm>
                  <a:off x="414287" y="3608349"/>
                  <a:ext cx="11523323" cy="587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7D2192A-1FEF-EF24-1353-A53572B722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87" y="3608349"/>
                  <a:ext cx="11523323" cy="587084"/>
                </a:xfrm>
                <a:prstGeom prst="rect">
                  <a:avLst/>
                </a:prstGeom>
                <a:blipFill>
                  <a:blip r:embed="rId4"/>
                  <a:stretch>
                    <a:fillRect l="-847" b="-239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EB8844F-9C57-9F40-1632-4C77D40913FD}"/>
                    </a:ext>
                  </a:extLst>
                </p:cNvPr>
                <p:cNvSpPr txBox="1"/>
                <p:nvPr/>
              </p:nvSpPr>
              <p:spPr>
                <a:xfrm>
                  <a:off x="414287" y="4283286"/>
                  <a:ext cx="11363418" cy="14801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GB" sz="2400" b="1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̃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GB" sz="2400" b="1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̃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̃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̃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GB" sz="2400" b="0" i="1" dirty="0">
                    <a:solidFill>
                      <a:srgbClr val="00214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                                                          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EB8844F-9C57-9F40-1632-4C77D4091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87" y="4283286"/>
                  <a:ext cx="11363418" cy="14801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C0A2E4-C977-F8C0-6E62-5D54319113A3}"/>
              </a:ext>
            </a:extLst>
          </p:cNvPr>
          <p:cNvSpPr/>
          <p:nvPr/>
        </p:nvSpPr>
        <p:spPr>
          <a:xfrm>
            <a:off x="1193647" y="5793781"/>
            <a:ext cx="262191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EC404A9-7A27-D8B5-DCFC-5CA6FD80F9FE}"/>
              </a:ext>
            </a:extLst>
          </p:cNvPr>
          <p:cNvSpPr/>
          <p:nvPr/>
        </p:nvSpPr>
        <p:spPr>
          <a:xfrm>
            <a:off x="4059749" y="5778183"/>
            <a:ext cx="3897006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D6A3D4-88E0-F16E-100D-8720FD46C241}"/>
                  </a:ext>
                </a:extLst>
              </p:cNvPr>
              <p:cNvSpPr txBox="1"/>
              <p:nvPr/>
            </p:nvSpPr>
            <p:spPr>
              <a:xfrm>
                <a:off x="414287" y="5678221"/>
                <a:ext cx="11523323" cy="838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nary>
                      <m:naryPr>
                        <m:ctrlPr>
                          <a:rPr lang="en-GB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nary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nary>
                      <m:naryPr>
                        <m:ctrlP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nary>
                  </m:oMath>
                </a14:m>
                <a:endParaRPr lang="en-GB" sz="2400" dirty="0">
                  <a:solidFill>
                    <a:srgbClr val="FFFFFF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D6A3D4-88E0-F16E-100D-8720FD46C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87" y="5678221"/>
                <a:ext cx="11523323" cy="838371"/>
              </a:xfrm>
              <a:prstGeom prst="rect">
                <a:avLst/>
              </a:prstGeom>
              <a:blipFill>
                <a:blip r:embed="rId6"/>
                <a:stretch>
                  <a:fillRect l="-847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146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83ECF-D229-3976-25D7-7EA6EB063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8C6B9-B65B-CF63-5F37-06C6FC956E7F}"/>
                  </a:ext>
                </a:extLst>
              </p:cNvPr>
              <p:cNvSpPr txBox="1"/>
              <p:nvPr/>
            </p:nvSpPr>
            <p:spPr>
              <a:xfrm>
                <a:off x="1" y="226215"/>
                <a:ext cx="10094810" cy="786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8C6B9-B65B-CF63-5F37-06C6FC956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26215"/>
                <a:ext cx="10094810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78A433-78D9-D19F-235F-0B5535B2EDD5}"/>
                  </a:ext>
                </a:extLst>
              </p:cNvPr>
              <p:cNvSpPr txBox="1"/>
              <p:nvPr/>
            </p:nvSpPr>
            <p:spPr>
              <a:xfrm>
                <a:off x="1062043" y="1001688"/>
                <a:ext cx="10994490" cy="786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78A433-78D9-D19F-235F-0B5535B2E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43" y="1001688"/>
                <a:ext cx="10994490" cy="786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B0A85-4D17-3625-D924-5320289F5E82}"/>
                  </a:ext>
                </a:extLst>
              </p:cNvPr>
              <p:cNvSpPr txBox="1"/>
              <p:nvPr/>
            </p:nvSpPr>
            <p:spPr>
              <a:xfrm>
                <a:off x="2147388" y="1805768"/>
                <a:ext cx="708796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B0A85-4D17-3625-D924-5320289F5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388" y="1805768"/>
                <a:ext cx="7087966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8BF2DA7-C80D-979E-20C9-0DCC3786CB89}"/>
              </a:ext>
            </a:extLst>
          </p:cNvPr>
          <p:cNvSpPr/>
          <p:nvPr/>
        </p:nvSpPr>
        <p:spPr>
          <a:xfrm>
            <a:off x="8229600" y="1001688"/>
            <a:ext cx="3548105" cy="80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0196F-F532-D4C2-6AF7-06272E6BE652}"/>
              </a:ext>
            </a:extLst>
          </p:cNvPr>
          <p:cNvSpPr txBox="1"/>
          <p:nvPr/>
        </p:nvSpPr>
        <p:spPr>
          <a:xfrm>
            <a:off x="5638800" y="2974622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396AA4-6BE9-F8B6-A908-7BBFD70F9D00}"/>
              </a:ext>
            </a:extLst>
          </p:cNvPr>
          <p:cNvGrpSpPr/>
          <p:nvPr/>
        </p:nvGrpSpPr>
        <p:grpSpPr>
          <a:xfrm>
            <a:off x="254390" y="2944142"/>
            <a:ext cx="11683220" cy="3631473"/>
            <a:chOff x="388417" y="3108396"/>
            <a:chExt cx="6091642" cy="3631473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70226C2C-C343-F9C4-BFF6-090FB42B2187}"/>
                </a:ext>
              </a:extLst>
            </p:cNvPr>
            <p:cNvSpPr/>
            <p:nvPr/>
          </p:nvSpPr>
          <p:spPr>
            <a:xfrm>
              <a:off x="388418" y="3108396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Scheme #2 </a:t>
              </a:r>
              <a:r>
                <a:rPr lang="en-GB" sz="2400" dirty="0">
                  <a:latin typeface="Palatino Linotype" panose="02040502050505030304" pitchFamily="18" charset="0"/>
                </a:rPr>
                <a:t>(Mean-value </a:t>
              </a:r>
              <a:r>
                <a:rPr lang="en-GB" sz="2400" i="1" dirty="0">
                  <a:solidFill>
                    <a:srgbClr val="FFB7B7"/>
                  </a:solidFill>
                  <a:latin typeface="Palatino Linotype" panose="02040502050505030304" pitchFamily="18" charset="0"/>
                </a:rPr>
                <a:t>adiabatic </a:t>
              </a:r>
              <a:r>
                <a:rPr lang="en-GB" sz="2400" dirty="0">
                  <a:solidFill>
                    <a:srgbClr val="FFB7B7"/>
                  </a:solidFill>
                  <a:latin typeface="Palatino Linotype" panose="02040502050505030304" pitchFamily="18" charset="0"/>
                </a:rPr>
                <a:t>discrete gradient</a:t>
              </a:r>
              <a:r>
                <a:rPr lang="en-GB" sz="2400" dirty="0">
                  <a:latin typeface="Palatino Linotype" panose="02040502050505030304" pitchFamily="18" charset="0"/>
                </a:rPr>
                <a:t>)</a:t>
              </a:r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A9FD3664-6F6D-6129-E8C7-B1F9DB664A92}"/>
                </a:ext>
              </a:extLst>
            </p:cNvPr>
            <p:cNvSpPr/>
            <p:nvPr/>
          </p:nvSpPr>
          <p:spPr>
            <a:xfrm rot="10800000">
              <a:off x="388418" y="6128358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52F926-01AB-A7AB-A5D0-0911D3AFBEF9}"/>
                </a:ext>
              </a:extLst>
            </p:cNvPr>
            <p:cNvSpPr/>
            <p:nvPr/>
          </p:nvSpPr>
          <p:spPr>
            <a:xfrm>
              <a:off x="388417" y="3719905"/>
              <a:ext cx="6091642" cy="2521263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8EBD32-3B71-2175-9E0C-91EEADA803B6}"/>
              </a:ext>
            </a:extLst>
          </p:cNvPr>
          <p:cNvGrpSpPr/>
          <p:nvPr/>
        </p:nvGrpSpPr>
        <p:grpSpPr>
          <a:xfrm>
            <a:off x="414287" y="3608349"/>
            <a:ext cx="11523323" cy="2155086"/>
            <a:chOff x="414287" y="3608349"/>
            <a:chExt cx="11523323" cy="2155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F5A40E-30B0-52E6-F24E-D3F300F5F250}"/>
                    </a:ext>
                  </a:extLst>
                </p:cNvPr>
                <p:cNvSpPr txBox="1"/>
                <p:nvPr/>
              </p:nvSpPr>
              <p:spPr>
                <a:xfrm>
                  <a:off x="414287" y="3608349"/>
                  <a:ext cx="11523323" cy="587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F5A40E-30B0-52E6-F24E-D3F300F5F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87" y="3608349"/>
                  <a:ext cx="11523323" cy="587084"/>
                </a:xfrm>
                <a:prstGeom prst="rect">
                  <a:avLst/>
                </a:prstGeom>
                <a:blipFill>
                  <a:blip r:embed="rId5"/>
                  <a:stretch>
                    <a:fillRect l="-847" b="-239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F41858F-F963-0BA5-E250-FE854C0F0495}"/>
                    </a:ext>
                  </a:extLst>
                </p:cNvPr>
                <p:cNvSpPr txBox="1"/>
                <p:nvPr/>
              </p:nvSpPr>
              <p:spPr>
                <a:xfrm>
                  <a:off x="414287" y="4283286"/>
                  <a:ext cx="11363418" cy="14801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GB" sz="2400" b="1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̃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GB" sz="2400" b="1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̃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̃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̃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GB" sz="2400" b="0" i="1" dirty="0">
                    <a:solidFill>
                      <a:srgbClr val="00214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                                                          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F41858F-F963-0BA5-E250-FE854C0F0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87" y="4283286"/>
                  <a:ext cx="11363418" cy="148014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A43B048-4AFF-59A0-CBFD-506FBF0FBFB6}"/>
              </a:ext>
            </a:extLst>
          </p:cNvPr>
          <p:cNvSpPr/>
          <p:nvPr/>
        </p:nvSpPr>
        <p:spPr>
          <a:xfrm>
            <a:off x="1193647" y="5793781"/>
            <a:ext cx="2621910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CDE888E-C16F-60C2-C539-36504CB00B4D}"/>
              </a:ext>
            </a:extLst>
          </p:cNvPr>
          <p:cNvSpPr/>
          <p:nvPr/>
        </p:nvSpPr>
        <p:spPr>
          <a:xfrm>
            <a:off x="4059749" y="5778183"/>
            <a:ext cx="3897006" cy="8491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2EB2A8-530A-6588-0ED0-51B3BD2F5779}"/>
                  </a:ext>
                </a:extLst>
              </p:cNvPr>
              <p:cNvSpPr txBox="1"/>
              <p:nvPr/>
            </p:nvSpPr>
            <p:spPr>
              <a:xfrm>
                <a:off x="414287" y="5678221"/>
                <a:ext cx="11523323" cy="838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nary>
                      <m:naryPr>
                        <m:ctrlPr>
                          <a:rPr lang="en-GB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nary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nary>
                      <m:naryPr>
                        <m:ctrlP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GB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nary>
                  </m:oMath>
                </a14:m>
                <a:endParaRPr lang="en-GB" sz="2400" dirty="0">
                  <a:solidFill>
                    <a:srgbClr val="FFFFFF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2EB2A8-530A-6588-0ED0-51B3BD2F5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87" y="5678221"/>
                <a:ext cx="11523323" cy="838371"/>
              </a:xfrm>
              <a:prstGeom prst="rect">
                <a:avLst/>
              </a:prstGeom>
              <a:blipFill>
                <a:blip r:embed="rId7"/>
                <a:stretch>
                  <a:fillRect l="-847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D3054C1-2F0A-4235-A25D-650B998FF1AD}"/>
              </a:ext>
            </a:extLst>
          </p:cNvPr>
          <p:cNvGrpSpPr/>
          <p:nvPr/>
        </p:nvGrpSpPr>
        <p:grpSpPr>
          <a:xfrm>
            <a:off x="1015743" y="347240"/>
            <a:ext cx="8350104" cy="596574"/>
            <a:chOff x="1015743" y="347240"/>
            <a:chExt cx="8350104" cy="5965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D88DE2-EFDA-A25F-7BF4-3585B7478E9F}"/>
                </a:ext>
              </a:extLst>
            </p:cNvPr>
            <p:cNvCxnSpPr/>
            <p:nvPr/>
          </p:nvCxnSpPr>
          <p:spPr>
            <a:xfrm flipV="1">
              <a:off x="1015743" y="347240"/>
              <a:ext cx="894079" cy="596574"/>
            </a:xfrm>
            <a:prstGeom prst="line">
              <a:avLst/>
            </a:prstGeom>
            <a:ln w="38100">
              <a:solidFill>
                <a:srgbClr val="0021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F91968-A0EA-7372-ACCD-5F128799C8C3}"/>
                </a:ext>
              </a:extLst>
            </p:cNvPr>
            <p:cNvCxnSpPr/>
            <p:nvPr/>
          </p:nvCxnSpPr>
          <p:spPr>
            <a:xfrm flipV="1">
              <a:off x="8471768" y="347240"/>
              <a:ext cx="894079" cy="596574"/>
            </a:xfrm>
            <a:prstGeom prst="line">
              <a:avLst/>
            </a:prstGeom>
            <a:ln w="38100">
              <a:solidFill>
                <a:srgbClr val="0021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516B-4A97-E568-E306-CDEC5948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9E033C-C46C-0328-D199-9AD50583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FBE05C-9503-948C-C7CC-EFF7721974D7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5075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𝛿𝜇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𝜀𝛿𝜇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FBE05C-9503-948C-C7CC-EFF772197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5075557"/>
              </a:xfrm>
              <a:prstGeom prst="rect">
                <a:avLst/>
              </a:prstGeom>
              <a:blipFill>
                <a:blip r:embed="rId4"/>
                <a:stretch>
                  <a:fillRect l="-604" t="-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DA5019F-E713-A7B3-5572-257740B83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3" t="60637" r="76877" b="21267"/>
          <a:stretch/>
        </p:blipFill>
        <p:spPr bwMode="auto">
          <a:xfrm>
            <a:off x="1657143" y="4158452"/>
            <a:ext cx="1141197" cy="124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AEBA78-BA95-7E28-A153-75CB19471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3" t="60637" r="39096" b="21267"/>
          <a:stretch/>
        </p:blipFill>
        <p:spPr bwMode="auto">
          <a:xfrm>
            <a:off x="5257799" y="4158452"/>
            <a:ext cx="2147207" cy="124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73BC5F-769B-E753-859D-44BFDE50F2F1}"/>
                  </a:ext>
                </a:extLst>
              </p:cNvPr>
              <p:cNvSpPr txBox="1"/>
              <p:nvPr/>
            </p:nvSpPr>
            <p:spPr>
              <a:xfrm rot="21341276">
                <a:off x="1803191" y="4430202"/>
                <a:ext cx="872547" cy="570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3600" b="1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3600" b="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73BC5F-769B-E753-859D-44BFDE50F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1276">
                <a:off x="1803191" y="4430202"/>
                <a:ext cx="872547" cy="570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8B84CE-DFED-5864-4DB1-616A6A77D2F5}"/>
                  </a:ext>
                </a:extLst>
              </p:cNvPr>
              <p:cNvSpPr txBox="1"/>
              <p:nvPr/>
            </p:nvSpPr>
            <p:spPr>
              <a:xfrm rot="21341276">
                <a:off x="5899393" y="4430203"/>
                <a:ext cx="864018" cy="570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3600" b="1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GB" sz="3600" b="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8B84CE-DFED-5864-4DB1-616A6A77D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1276">
                <a:off x="5899393" y="4430203"/>
                <a:ext cx="864018" cy="570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A94163-593B-90D9-2312-7CA5C86166C8}"/>
              </a:ext>
            </a:extLst>
          </p:cNvPr>
          <p:cNvCxnSpPr>
            <a:cxnSpLocks/>
          </p:cNvCxnSpPr>
          <p:nvPr/>
        </p:nvCxnSpPr>
        <p:spPr>
          <a:xfrm flipV="1">
            <a:off x="1807897" y="4259484"/>
            <a:ext cx="7760586" cy="957981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E325-EC4D-E8C2-F2D7-079C01931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461465-34B3-7CB8-3A68-5E914118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509F4-2E75-B77F-CFCC-07B9ADE1A7E1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5075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𝜀𝛿𝜇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𝛿𝜇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𝜀𝛿𝜇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509F4-2E75-B77F-CFCC-07B9ADE1A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5075557"/>
              </a:xfrm>
              <a:prstGeom prst="rect">
                <a:avLst/>
              </a:prstGeom>
              <a:blipFill>
                <a:blip r:embed="rId4"/>
                <a:stretch>
                  <a:fillRect l="-714" t="-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3FC0D2-EB9C-2BF8-1AD9-42B67BAD8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3" t="60637" r="76877" b="21267"/>
          <a:stretch/>
        </p:blipFill>
        <p:spPr bwMode="auto">
          <a:xfrm>
            <a:off x="1657143" y="4158452"/>
            <a:ext cx="1141197" cy="124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DB4CB-0EA1-5863-BED5-0C8155CE1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3" t="60637" r="39096" b="21267"/>
          <a:stretch/>
        </p:blipFill>
        <p:spPr bwMode="auto">
          <a:xfrm>
            <a:off x="5257799" y="4158452"/>
            <a:ext cx="2147207" cy="124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571AA-C18D-7170-13FD-C2910B412E52}"/>
                  </a:ext>
                </a:extLst>
              </p:cNvPr>
              <p:cNvSpPr txBox="1"/>
              <p:nvPr/>
            </p:nvSpPr>
            <p:spPr>
              <a:xfrm rot="21341276">
                <a:off x="1803191" y="4430202"/>
                <a:ext cx="872547" cy="570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3600" b="1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3600" b="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571AA-C18D-7170-13FD-C2910B412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1276">
                <a:off x="1803191" y="4430202"/>
                <a:ext cx="872547" cy="570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7B251A-4E6D-6891-921E-CC35066DE5A4}"/>
                  </a:ext>
                </a:extLst>
              </p:cNvPr>
              <p:cNvSpPr txBox="1"/>
              <p:nvPr/>
            </p:nvSpPr>
            <p:spPr>
              <a:xfrm rot="21341276">
                <a:off x="5899393" y="4430203"/>
                <a:ext cx="864018" cy="570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3600" b="1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GB" sz="3600" b="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7B251A-4E6D-6891-921E-CC35066DE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1276">
                <a:off x="5899393" y="4430203"/>
                <a:ext cx="864018" cy="570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472DF5-3A11-23E1-963F-35CC7949D16E}"/>
              </a:ext>
            </a:extLst>
          </p:cNvPr>
          <p:cNvCxnSpPr>
            <a:cxnSpLocks/>
          </p:cNvCxnSpPr>
          <p:nvPr/>
        </p:nvCxnSpPr>
        <p:spPr>
          <a:xfrm flipV="1">
            <a:off x="1807897" y="4259484"/>
            <a:ext cx="7760586" cy="957981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A399B43-87B0-88C2-717B-0F447DAF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6"/>
          <a:stretch/>
        </p:blipFill>
        <p:spPr bwMode="auto">
          <a:xfrm>
            <a:off x="0" y="1240972"/>
            <a:ext cx="12192000" cy="56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23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3366D-020A-9896-B58D-FB0CBBF2B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A469FD-D24D-156C-EA2D-656B71F7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2BB30B-B24A-7CBB-9D75-9E688557EFE5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5075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𝛿𝜇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𝜀𝛿𝜇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4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𝜀𝛿𝜇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2BB30B-B24A-7CBB-9D75-9E688557E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5075557"/>
              </a:xfrm>
              <a:prstGeom prst="rect">
                <a:avLst/>
              </a:prstGeom>
              <a:blipFill>
                <a:blip r:embed="rId4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795C7D-3A33-D359-9090-DBAC4636D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3" t="60637" r="76877" b="21267"/>
          <a:stretch/>
        </p:blipFill>
        <p:spPr bwMode="auto">
          <a:xfrm>
            <a:off x="1657143" y="4158452"/>
            <a:ext cx="1141197" cy="124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768DA5-9DCA-F740-7532-1004FBFA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3" t="60637" r="39096" b="21267"/>
          <a:stretch/>
        </p:blipFill>
        <p:spPr bwMode="auto">
          <a:xfrm>
            <a:off x="5257799" y="4158452"/>
            <a:ext cx="2147207" cy="124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72B7A7-24C3-A7E9-76B2-CC9F6557002A}"/>
                  </a:ext>
                </a:extLst>
              </p:cNvPr>
              <p:cNvSpPr txBox="1"/>
              <p:nvPr/>
            </p:nvSpPr>
            <p:spPr>
              <a:xfrm rot="21341276">
                <a:off x="1803191" y="4430202"/>
                <a:ext cx="872547" cy="570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3600" b="1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3600" b="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72B7A7-24C3-A7E9-76B2-CC9F6557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1276">
                <a:off x="1803191" y="4430202"/>
                <a:ext cx="872547" cy="570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E90D44-682A-EB49-9FE7-2DD7DA975643}"/>
                  </a:ext>
                </a:extLst>
              </p:cNvPr>
              <p:cNvSpPr txBox="1"/>
              <p:nvPr/>
            </p:nvSpPr>
            <p:spPr>
              <a:xfrm rot="21341276">
                <a:off x="5899393" y="4430203"/>
                <a:ext cx="864018" cy="570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3600" b="1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GB" sz="3600" b="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E90D44-682A-EB49-9FE7-2DD7DA975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1276">
                <a:off x="5899393" y="4430203"/>
                <a:ext cx="864018" cy="570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9138F3-C7A6-5D5D-E595-F6B065F9AC0E}"/>
              </a:ext>
            </a:extLst>
          </p:cNvPr>
          <p:cNvCxnSpPr>
            <a:cxnSpLocks/>
          </p:cNvCxnSpPr>
          <p:nvPr/>
        </p:nvCxnSpPr>
        <p:spPr>
          <a:xfrm flipV="1">
            <a:off x="1807897" y="4259484"/>
            <a:ext cx="7760586" cy="957981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39883EE6-013B-B50C-C793-21228424B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6"/>
          <a:stretch/>
        </p:blipFill>
        <p:spPr bwMode="auto">
          <a:xfrm>
            <a:off x="0" y="1240972"/>
            <a:ext cx="12192000" cy="56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Thumbs up sign outline">
            <a:extLst>
              <a:ext uri="{FF2B5EF4-FFF2-40B4-BE49-F238E27FC236}">
                <a16:creationId xmlns:a16="http://schemas.microsoft.com/office/drawing/2014/main" id="{CEE5FFB4-2175-FCB4-C84F-0410D4F0D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78346">
            <a:off x="7046692" y="341583"/>
            <a:ext cx="2919772" cy="29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AFC28-DE0B-52FC-5A64-9FF4E9A6E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BABCA02E-F44E-0024-FF57-96945E39C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88331" y="1641076"/>
            <a:ext cx="14303380" cy="35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4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BD10A-24CE-D076-60A6-0FC6DDFC8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4092524A-5FE8-06DC-DB2B-6813A70FA4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3FDB56-90CA-3551-7500-B546E7085A06}"/>
              </a:ext>
            </a:extLst>
          </p:cNvPr>
          <p:cNvSpPr txBox="1"/>
          <p:nvPr/>
        </p:nvSpPr>
        <p:spPr>
          <a:xfrm>
            <a:off x="619760" y="3738015"/>
            <a:ext cx="90424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4. THE GUIDING CENTRE</a:t>
            </a:r>
          </a:p>
        </p:txBody>
      </p:sp>
    </p:spTree>
    <p:extLst>
      <p:ext uri="{BB962C8B-B14F-4D97-AF65-F5344CB8AC3E}">
        <p14:creationId xmlns:p14="http://schemas.microsoft.com/office/powerpoint/2010/main" val="33374721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68C0F-CA1C-AA6D-A6BF-B76D42CE1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12BC4EF6-61F5-0F46-F780-C1B160EB6F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A805DD-F27D-1A9C-DF9A-140568B728C3}"/>
              </a:ext>
            </a:extLst>
          </p:cNvPr>
          <p:cNvSpPr txBox="1"/>
          <p:nvPr/>
        </p:nvSpPr>
        <p:spPr>
          <a:xfrm>
            <a:off x="619760" y="3738015"/>
            <a:ext cx="90424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4. THE GUIDING CENTRE*    </a:t>
            </a:r>
            <a:r>
              <a:rPr lang="en-GB" sz="24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(*potentially…)</a:t>
            </a:r>
            <a:endParaRPr lang="en-GB" sz="3600" dirty="0">
              <a:solidFill>
                <a:schemeClr val="bg1"/>
              </a:solidFill>
              <a:latin typeface="Trade Gothic Next HvyCd" panose="020B0906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2270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9E030-4BB3-AED9-AF1F-12203CBE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F9DFE6D-47A5-629C-4591-F0356A5618A3}"/>
              </a:ext>
            </a:extLst>
          </p:cNvPr>
          <p:cNvGrpSpPr/>
          <p:nvPr/>
        </p:nvGrpSpPr>
        <p:grpSpPr>
          <a:xfrm>
            <a:off x="3778054" y="2338032"/>
            <a:ext cx="4961747" cy="3170717"/>
            <a:chOff x="3883157" y="2089777"/>
            <a:chExt cx="4961747" cy="317071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226250-9F9D-52FF-66A6-6DA747A450F7}"/>
                </a:ext>
              </a:extLst>
            </p:cNvPr>
            <p:cNvGrpSpPr/>
            <p:nvPr/>
          </p:nvGrpSpPr>
          <p:grpSpPr>
            <a:xfrm>
              <a:off x="5169105" y="2089777"/>
              <a:ext cx="2600189" cy="3170717"/>
              <a:chOff x="5169105" y="2089777"/>
              <a:chExt cx="2600189" cy="317071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FD02852-9BAF-12EC-854B-3405A4AE8D39}"/>
                  </a:ext>
                </a:extLst>
              </p:cNvPr>
              <p:cNvSpPr/>
              <p:nvPr/>
            </p:nvSpPr>
            <p:spPr>
              <a:xfrm>
                <a:off x="5169105" y="3820494"/>
                <a:ext cx="235246" cy="1440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C09CC6-BA1F-095C-C7D2-1703D7FAF19F}"/>
                  </a:ext>
                </a:extLst>
              </p:cNvPr>
              <p:cNvSpPr/>
              <p:nvPr/>
            </p:nvSpPr>
            <p:spPr>
              <a:xfrm>
                <a:off x="7534048" y="2089777"/>
                <a:ext cx="235246" cy="1440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4D30CE-B6F4-1E87-10C2-2324EE89D32B}"/>
                </a:ext>
              </a:extLst>
            </p:cNvPr>
            <p:cNvSpPr/>
            <p:nvPr/>
          </p:nvSpPr>
          <p:spPr>
            <a:xfrm>
              <a:off x="3883157" y="3299537"/>
              <a:ext cx="4961747" cy="104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78CDBC5-0818-3285-55A8-874A6E5CF0C7}"/>
                    </a:ext>
                  </a:extLst>
                </p:cNvPr>
                <p:cNvSpPr txBox="1"/>
                <p:nvPr/>
              </p:nvSpPr>
              <p:spPr>
                <a:xfrm>
                  <a:off x="4148932" y="3579333"/>
                  <a:ext cx="46728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𝜹𝝃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sz="2400" dirty="0">
                      <a:solidFill>
                        <a:schemeClr val="bg1"/>
                      </a:solidFill>
                      <a:latin typeface="Trade Gothic Next Cond" panose="020B0506040303020004" pitchFamily="34" charset="0"/>
                    </a:rPr>
                    <a:t> “Drifts”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78CDBC5-0818-3285-55A8-874A6E5CF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932" y="3579333"/>
                  <a:ext cx="4672822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261" t="-10526" b="-289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651DD3-0F87-C498-6F09-538245D4ADAF}"/>
              </a:ext>
            </a:extLst>
          </p:cNvPr>
          <p:cNvGrpSpPr/>
          <p:nvPr/>
        </p:nvGrpSpPr>
        <p:grpSpPr>
          <a:xfrm>
            <a:off x="7631096" y="1948309"/>
            <a:ext cx="4672822" cy="1724244"/>
            <a:chOff x="6944929" y="2112597"/>
            <a:chExt cx="4672822" cy="172424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688D7F-9C85-049F-8F84-B3566DD55CD7}"/>
                </a:ext>
              </a:extLst>
            </p:cNvPr>
            <p:cNvSpPr/>
            <p:nvPr/>
          </p:nvSpPr>
          <p:spPr>
            <a:xfrm>
              <a:off x="9163716" y="2112597"/>
              <a:ext cx="235246" cy="8253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20514-C783-6004-6261-DEA807816D52}"/>
                </a:ext>
              </a:extLst>
            </p:cNvPr>
            <p:cNvSpPr/>
            <p:nvPr/>
          </p:nvSpPr>
          <p:spPr>
            <a:xfrm>
              <a:off x="7402033" y="2795883"/>
              <a:ext cx="3758612" cy="104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34514F-A3CC-2C33-9623-97E7DA59F15D}"/>
                    </a:ext>
                  </a:extLst>
                </p:cNvPr>
                <p:cNvSpPr txBox="1"/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34514F-A3CC-2C33-9623-97E7DA59F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929" y="3075679"/>
                  <a:ext cx="4672822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3E6858-5056-E363-8CEE-7868D05EA2CA}"/>
              </a:ext>
            </a:extLst>
          </p:cNvPr>
          <p:cNvCxnSpPr>
            <a:cxnSpLocks/>
          </p:cNvCxnSpPr>
          <p:nvPr/>
        </p:nvCxnSpPr>
        <p:spPr>
          <a:xfrm rot="20790153" flipV="1">
            <a:off x="1380748" y="641788"/>
            <a:ext cx="0" cy="1995208"/>
          </a:xfrm>
          <a:prstGeom prst="straightConnector1">
            <a:avLst/>
          </a:prstGeom>
          <a:ln w="19050">
            <a:solidFill>
              <a:srgbClr val="002147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39F85DA-F48E-3548-BE98-E070E899965E}"/>
              </a:ext>
            </a:extLst>
          </p:cNvPr>
          <p:cNvGrpSpPr/>
          <p:nvPr/>
        </p:nvGrpSpPr>
        <p:grpSpPr>
          <a:xfrm>
            <a:off x="1575839" y="1565742"/>
            <a:ext cx="2784763" cy="718791"/>
            <a:chOff x="1575839" y="1565742"/>
            <a:chExt cx="2784763" cy="718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899E354-B67C-B8AE-8298-1C7064D79596}"/>
                    </a:ext>
                  </a:extLst>
                </p:cNvPr>
                <p:cNvSpPr txBox="1"/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F15C24-D8B2-D708-1761-A11CAADB4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54600E-5DAC-56E3-ED70-A31B897BF1C6}"/>
                </a:ext>
              </a:extLst>
            </p:cNvPr>
            <p:cNvCxnSpPr/>
            <p:nvPr/>
          </p:nvCxnSpPr>
          <p:spPr>
            <a:xfrm rot="20790153" flipV="1">
              <a:off x="1575839" y="2284533"/>
              <a:ext cx="2784763" cy="0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A58AED-3B1D-207D-2A66-CBAD3E8D4484}"/>
              </a:ext>
            </a:extLst>
          </p:cNvPr>
          <p:cNvCxnSpPr/>
          <p:nvPr/>
        </p:nvCxnSpPr>
        <p:spPr>
          <a:xfrm rot="20790153">
            <a:off x="2935787" y="268533"/>
            <a:ext cx="0" cy="1995446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596841-FC4E-C072-EF3A-15863B614A41}"/>
              </a:ext>
            </a:extLst>
          </p:cNvPr>
          <p:cNvCxnSpPr/>
          <p:nvPr/>
        </p:nvCxnSpPr>
        <p:spPr>
          <a:xfrm rot="20790153">
            <a:off x="1125013" y="484214"/>
            <a:ext cx="1598400" cy="0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AE0CD1-821D-B77B-596B-95D0DBCC7272}"/>
              </a:ext>
            </a:extLst>
          </p:cNvPr>
          <p:cNvGrpSpPr/>
          <p:nvPr/>
        </p:nvGrpSpPr>
        <p:grpSpPr>
          <a:xfrm>
            <a:off x="1359349" y="292589"/>
            <a:ext cx="1598514" cy="2157938"/>
            <a:chOff x="1359349" y="292589"/>
            <a:chExt cx="1598514" cy="215793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66A8BD4-F064-5885-FF14-F1B342EF3A75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359349" y="455081"/>
              <a:ext cx="1598514" cy="1995446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3B8B220-4D63-B95D-93A6-B7A295E27042}"/>
                    </a:ext>
                  </a:extLst>
                </p:cNvPr>
                <p:cNvSpPr txBox="1"/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8AFCB75-8D5A-FD6A-F2AF-454B08A9D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7419E3-B994-BB62-D6D0-75CE6FCED0C2}"/>
              </a:ext>
            </a:extLst>
          </p:cNvPr>
          <p:cNvGrpSpPr/>
          <p:nvPr/>
        </p:nvGrpSpPr>
        <p:grpSpPr>
          <a:xfrm rot="20790153">
            <a:off x="1746652" y="2501945"/>
            <a:ext cx="1564840" cy="860619"/>
            <a:chOff x="5565465" y="4309118"/>
            <a:chExt cx="2784762" cy="86061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658EF6A1-1662-1E64-4943-1D4D1278DF79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36A218-2E3E-095B-10A5-7C3322BF447E}"/>
                    </a:ext>
                  </a:extLst>
                </p:cNvPr>
                <p:cNvSpPr txBox="1"/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7A76452-8842-5962-525E-C15F171AF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blipFill>
                  <a:blip r:embed="rId6"/>
                  <a:stretch>
                    <a:fillRect r="-13514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D00B8F-68D2-F528-EB59-80898EDC75FB}"/>
              </a:ext>
            </a:extLst>
          </p:cNvPr>
          <p:cNvGrpSpPr/>
          <p:nvPr/>
        </p:nvGrpSpPr>
        <p:grpSpPr>
          <a:xfrm rot="20790153">
            <a:off x="134812" y="803444"/>
            <a:ext cx="1144945" cy="1995449"/>
            <a:chOff x="4299702" y="1725930"/>
            <a:chExt cx="1144945" cy="19954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3ED2331-636E-5DB5-6B24-78B5455F818C}"/>
                </a:ext>
              </a:extLst>
            </p:cNvPr>
            <p:cNvGrpSpPr/>
            <p:nvPr/>
          </p:nvGrpSpPr>
          <p:grpSpPr>
            <a:xfrm rot="5400000">
              <a:off x="3766460" y="2259175"/>
              <a:ext cx="1995446" cy="928962"/>
              <a:chOff x="2418946" y="2272680"/>
              <a:chExt cx="1564840" cy="928962"/>
            </a:xfrm>
          </p:grpSpPr>
          <p:sp>
            <p:nvSpPr>
              <p:cNvPr id="33" name="Right Brace 32">
                <a:extLst>
                  <a:ext uri="{FF2B5EF4-FFF2-40B4-BE49-F238E27FC236}">
                    <a16:creationId xmlns:a16="http://schemas.microsoft.com/office/drawing/2014/main" id="{BFA5CB28-1E65-3A51-FCCF-52A362635650}"/>
                  </a:ext>
                </a:extLst>
              </p:cNvPr>
              <p:cNvSpPr/>
              <p:nvPr/>
            </p:nvSpPr>
            <p:spPr>
              <a:xfrm rot="5400000">
                <a:off x="2970533" y="1721093"/>
                <a:ext cx="461665" cy="1564840"/>
              </a:xfrm>
              <a:prstGeom prst="rightBrace">
                <a:avLst>
                  <a:gd name="adj1" fmla="val 42030"/>
                  <a:gd name="adj2" fmla="val 50000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E0F51BD-6037-0AFB-5CBA-2473746E0810}"/>
                      </a:ext>
                    </a:extLst>
                  </p:cNvPr>
                  <p:cNvSpPr txBox="1"/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oMath>
                      </m:oMathPara>
                    </a14:m>
                    <a:endParaRPr lang="en-GB" sz="2400" i="1" dirty="0">
                      <a:solidFill>
                        <a:srgbClr val="C00000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DE8107E-651C-3EA3-44AF-5217F86936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588FC0B-EE33-CAD4-C6FF-EE3139CF53E5}"/>
                </a:ext>
              </a:extLst>
            </p:cNvPr>
            <p:cNvGrpSpPr/>
            <p:nvPr/>
          </p:nvGrpSpPr>
          <p:grpSpPr>
            <a:xfrm>
              <a:off x="5228664" y="1725930"/>
              <a:ext cx="215983" cy="1995448"/>
              <a:chOff x="5228664" y="1725930"/>
              <a:chExt cx="215983" cy="1995448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AB21702-578E-F0D8-7AA3-96EFE3A0E96A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 flipH="1">
                <a:off x="5228664" y="3721378"/>
                <a:ext cx="215983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F56302-A029-DFD3-BCCF-D07BE0A57AD8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 flipH="1">
                <a:off x="5228664" y="1725930"/>
                <a:ext cx="215983" cy="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D957A6-31C6-E480-3297-EF89866E95A9}"/>
              </a:ext>
            </a:extLst>
          </p:cNvPr>
          <p:cNvGrpSpPr/>
          <p:nvPr/>
        </p:nvGrpSpPr>
        <p:grpSpPr>
          <a:xfrm>
            <a:off x="1600003" y="1877925"/>
            <a:ext cx="1035031" cy="610804"/>
            <a:chOff x="1600003" y="1877925"/>
            <a:chExt cx="1035031" cy="6108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866BD7-1217-3F90-6A6A-BC189835D663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600003" y="2488729"/>
              <a:ext cx="103503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61BD309-BA1C-8840-537B-441048EFBEA5}"/>
                    </a:ext>
                  </a:extLst>
                </p:cNvPr>
                <p:cNvSpPr txBox="1"/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8AD407-2814-B838-5D15-5F4FEC8F4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blipFill>
                  <a:blip r:embed="rId8"/>
                  <a:stretch>
                    <a:fillRect l="-5970" r="-28358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F03094-3228-EE87-A4A3-B20950455487}"/>
              </a:ext>
            </a:extLst>
          </p:cNvPr>
          <p:cNvGrpSpPr/>
          <p:nvPr/>
        </p:nvGrpSpPr>
        <p:grpSpPr>
          <a:xfrm>
            <a:off x="961036" y="1587036"/>
            <a:ext cx="532264" cy="1036800"/>
            <a:chOff x="961036" y="1587036"/>
            <a:chExt cx="532264" cy="103680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765D715-8F85-7313-420C-93B53AF1DF88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493300" y="1587036"/>
              <a:ext cx="0" cy="1036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B68150F-1C27-ECC1-0CD8-B4A4B8637BFB}"/>
                    </a:ext>
                  </a:extLst>
                </p:cNvPr>
                <p:cNvSpPr txBox="1"/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A0B0FBA-8ACB-680A-32E8-CFE0703C28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5970" r="-23881"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5CA296A-FD9A-6D7A-8E2B-249FB4F47AE1}"/>
              </a:ext>
            </a:extLst>
          </p:cNvPr>
          <p:cNvGrpSpPr/>
          <p:nvPr/>
        </p:nvGrpSpPr>
        <p:grpSpPr>
          <a:xfrm>
            <a:off x="92941" y="2609443"/>
            <a:ext cx="2215596" cy="942774"/>
            <a:chOff x="92941" y="2609443"/>
            <a:chExt cx="2215596" cy="942774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8F332EE-6CD1-93CD-7A43-322C07D07E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3629" y="2609443"/>
              <a:ext cx="209962" cy="3560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D750285-8D64-FEB4-9298-6D5B58D6BFFA}"/>
                    </a:ext>
                  </a:extLst>
                </p:cNvPr>
                <p:cNvSpPr txBox="1"/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≔</m:t>
                            </m:r>
                            <m:sSub>
                              <m:sSubPr>
                                <m:ctrlP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</m:sub>
                            </m:sSub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GB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oMath>
                    </m:oMathPara>
                  </a14:m>
                  <a:endParaRPr lang="en-GB" sz="16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675F4FA-CBE8-4559-B47D-F39F971849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blipFill>
                  <a:blip r:embed="rId10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25A5522-E65A-4642-202C-69456187E045}"/>
              </a:ext>
            </a:extLst>
          </p:cNvPr>
          <p:cNvGrpSpPr/>
          <p:nvPr/>
        </p:nvGrpSpPr>
        <p:grpSpPr>
          <a:xfrm>
            <a:off x="1031074" y="4905438"/>
            <a:ext cx="10586677" cy="1521754"/>
            <a:chOff x="1031074" y="4581343"/>
            <a:chExt cx="10586677" cy="152175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AF32148-DC14-A2FF-CE32-8DDE27F982DC}"/>
                </a:ext>
              </a:extLst>
            </p:cNvPr>
            <p:cNvGrpSpPr/>
            <p:nvPr/>
          </p:nvGrpSpPr>
          <p:grpSpPr>
            <a:xfrm>
              <a:off x="1031074" y="4581343"/>
              <a:ext cx="10586677" cy="1521754"/>
              <a:chOff x="388417" y="3108396"/>
              <a:chExt cx="6091642" cy="1521754"/>
            </a:xfrm>
          </p:grpSpPr>
          <p:sp>
            <p:nvSpPr>
              <p:cNvPr id="64" name="Rectangle: Top Corners Rounded 63">
                <a:extLst>
                  <a:ext uri="{FF2B5EF4-FFF2-40B4-BE49-F238E27FC236}">
                    <a16:creationId xmlns:a16="http://schemas.microsoft.com/office/drawing/2014/main" id="{97A151F3-EF9B-3A22-9EB4-AEE5BD7B559D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(Guiding centre correction </a:t>
                </a:r>
                <a:r>
                  <a:rPr lang="en-GB" sz="2400" i="1" dirty="0">
                    <a:latin typeface="Palatino Linotype" panose="02040502050505030304" pitchFamily="18" charset="0"/>
                  </a:rPr>
                  <a:t>correction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)</a:t>
                </a:r>
              </a:p>
            </p:txBody>
          </p:sp>
          <p:sp>
            <p:nvSpPr>
              <p:cNvPr id="65" name="Rectangle: Top Corners Rounded 64">
                <a:extLst>
                  <a:ext uri="{FF2B5EF4-FFF2-40B4-BE49-F238E27FC236}">
                    <a16:creationId xmlns:a16="http://schemas.microsoft.com/office/drawing/2014/main" id="{9868CF85-099E-5091-4B4A-B2624D879C4E}"/>
                  </a:ext>
                </a:extLst>
              </p:cNvPr>
              <p:cNvSpPr/>
              <p:nvPr/>
            </p:nvSpPr>
            <p:spPr>
              <a:xfrm rot="10800000">
                <a:off x="388418" y="4018639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6604C9-6A39-D249-51EC-2764DD5313DE}"/>
                  </a:ext>
                </a:extLst>
              </p:cNvPr>
              <p:cNvSpPr/>
              <p:nvPr/>
            </p:nvSpPr>
            <p:spPr>
              <a:xfrm>
                <a:off x="388417" y="3719907"/>
                <a:ext cx="6091642" cy="52776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A9452C2-2160-9E1E-B38B-E6CE0378B0A4}"/>
                    </a:ext>
                  </a:extLst>
                </p:cNvPr>
                <p:cNvSpPr txBox="1"/>
                <p:nvPr/>
              </p:nvSpPr>
              <p:spPr>
                <a:xfrm>
                  <a:off x="1175961" y="5403690"/>
                  <a:ext cx="102477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𝜹𝝃</m:t>
                      </m:r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GB" sz="2400" b="1" i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i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“Some garbage”</a:t>
                  </a: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A9452C2-2160-9E1E-B38B-E6CE0378B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961" y="5403690"/>
                  <a:ext cx="10247712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1B9012-6902-98CE-8B5A-2E9C01462F62}"/>
              </a:ext>
            </a:extLst>
          </p:cNvPr>
          <p:cNvGrpSpPr/>
          <p:nvPr/>
        </p:nvGrpSpPr>
        <p:grpSpPr>
          <a:xfrm>
            <a:off x="5833641" y="639956"/>
            <a:ext cx="5784111" cy="1708260"/>
            <a:chOff x="1225570" y="3909327"/>
            <a:chExt cx="9740860" cy="170826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0B79CD-35EE-ED44-C18E-E88B69FCF7EB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708260"/>
              <a:chOff x="388417" y="3108396"/>
              <a:chExt cx="6091642" cy="1708260"/>
            </a:xfrm>
          </p:grpSpPr>
          <p:sp>
            <p:nvSpPr>
              <p:cNvPr id="57" name="Rectangle: Top Corners Rounded 56">
                <a:extLst>
                  <a:ext uri="{FF2B5EF4-FFF2-40B4-BE49-F238E27FC236}">
                    <a16:creationId xmlns:a16="http://schemas.microsoft.com/office/drawing/2014/main" id="{DC485164-4B94-D137-452F-754DB07C069C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(Guiding centre correction)</a:t>
                </a:r>
              </a:p>
            </p:txBody>
          </p:sp>
          <p:sp>
            <p:nvSpPr>
              <p:cNvPr id="58" name="Rectangle: Top Corners Rounded 57">
                <a:extLst>
                  <a:ext uri="{FF2B5EF4-FFF2-40B4-BE49-F238E27FC236}">
                    <a16:creationId xmlns:a16="http://schemas.microsoft.com/office/drawing/2014/main" id="{0BFB7547-AC44-9304-25F5-BE852B0F2F8A}"/>
                  </a:ext>
                </a:extLst>
              </p:cNvPr>
              <p:cNvSpPr/>
              <p:nvPr/>
            </p:nvSpPr>
            <p:spPr>
              <a:xfrm rot="10800000">
                <a:off x="388418" y="4205145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F54EA4E-4D31-7937-4A80-1C99A814E6F6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611511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C044D19-E9E7-7A2B-1936-81BDAC4E0FB7}"/>
                    </a:ext>
                  </a:extLst>
                </p:cNvPr>
                <p:cNvSpPr txBox="1"/>
                <p:nvPr/>
              </p:nvSpPr>
              <p:spPr>
                <a:xfrm>
                  <a:off x="1358881" y="4637324"/>
                  <a:ext cx="9428977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C044D19-E9E7-7A2B-1936-81BDAC4E0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1" y="4637324"/>
                  <a:ext cx="9428977" cy="7838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38A3A1-1204-6D9F-5D18-1E729851FC27}"/>
              </a:ext>
            </a:extLst>
          </p:cNvPr>
          <p:cNvGrpSpPr/>
          <p:nvPr/>
        </p:nvGrpSpPr>
        <p:grpSpPr>
          <a:xfrm rot="20790153">
            <a:off x="1884734" y="3109761"/>
            <a:ext cx="2784762" cy="923331"/>
            <a:chOff x="5565465" y="4309118"/>
            <a:chExt cx="2784762" cy="923331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53D5047E-18D5-AAF3-85DB-2F076BBDF094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0B718-28D7-36DC-6C09-2D4B61E98D4B}"/>
                    </a:ext>
                  </a:extLst>
                </p:cNvPr>
                <p:cNvSpPr txBox="1"/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7B7B65-4BBA-1B6F-7767-71A79C1E2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4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2579A3-D449-7C0A-CFDB-2A19125F8A3A}"/>
              </a:ext>
            </a:extLst>
          </p:cNvPr>
          <p:cNvGrpSpPr/>
          <p:nvPr/>
        </p:nvGrpSpPr>
        <p:grpSpPr>
          <a:xfrm rot="20790153">
            <a:off x="1687730" y="2368315"/>
            <a:ext cx="2784764" cy="764759"/>
            <a:chOff x="5565463" y="3818399"/>
            <a:chExt cx="2784764" cy="76475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E1121B2-2D55-5EEA-A4F3-AC4D3519AD2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H="1" flipV="1">
              <a:off x="5565463" y="3818399"/>
              <a:ext cx="2" cy="76475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7DB68A1-1DAF-F01C-8072-90F249345935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8349974" y="3878773"/>
              <a:ext cx="253" cy="70438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26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77642-3561-3334-D1AC-AD0A883F5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A04944-9618-1BCC-AE96-814D95F01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664E59-59C6-DE81-27B4-BE4354FD5FE1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4244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𝜹𝝃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𝜹𝝃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664E59-59C6-DE81-27B4-BE4354FD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4244239"/>
              </a:xfrm>
              <a:prstGeom prst="rect">
                <a:avLst/>
              </a:prstGeom>
              <a:blipFill>
                <a:blip r:embed="rId4"/>
                <a:stretch>
                  <a:fillRect l="-494" t="-5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5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6785B-8A81-31A5-0EBC-4AE9EEA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4F6E1A1-0C20-0087-D24F-FD4C633A9C98}"/>
              </a:ext>
            </a:extLst>
          </p:cNvPr>
          <p:cNvGrpSpPr/>
          <p:nvPr/>
        </p:nvGrpSpPr>
        <p:grpSpPr>
          <a:xfrm>
            <a:off x="504496" y="420414"/>
            <a:ext cx="7031421" cy="3620096"/>
            <a:chOff x="388417" y="3108396"/>
            <a:chExt cx="7523645" cy="3620096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E4792D10-9D5D-B146-5CA9-679B409D2DB3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(Poisson system)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4584AF36-0AE1-5B62-B297-A916F7C8E451}"/>
                </a:ext>
              </a:extLst>
            </p:cNvPr>
            <p:cNvSpPr/>
            <p:nvPr/>
          </p:nvSpPr>
          <p:spPr>
            <a:xfrm rot="10800000">
              <a:off x="388418" y="6116981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FC332B-82FA-E6F0-5480-9E9589DE07B6}"/>
                </a:ext>
              </a:extLst>
            </p:cNvPr>
            <p:cNvSpPr/>
            <p:nvPr/>
          </p:nvSpPr>
          <p:spPr>
            <a:xfrm>
              <a:off x="388417" y="3719905"/>
              <a:ext cx="7523644" cy="2397078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B39757-E9B1-4EA3-BF73-6ABDBB739E49}"/>
              </a:ext>
            </a:extLst>
          </p:cNvPr>
          <p:cNvSpPr/>
          <p:nvPr/>
        </p:nvSpPr>
        <p:spPr>
          <a:xfrm>
            <a:off x="504492" y="3153339"/>
            <a:ext cx="4025466" cy="813816"/>
          </a:xfrm>
          <a:prstGeom prst="roundRect">
            <a:avLst>
              <a:gd name="adj" fmla="val 44359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5DB925-8ABB-EC8E-35D8-0AE17E5B4829}"/>
                  </a:ext>
                </a:extLst>
              </p:cNvPr>
              <p:cNvSpPr txBox="1"/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b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 err="1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s.t.</a:t>
                </a:r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for: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Skew-symmetric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(Poisson matrix)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(Hamiltonian)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5DB925-8ABB-EC8E-35D8-0AE17E5B4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blipFill>
                <a:blip r:embed="rId2"/>
                <a:stretch>
                  <a:fillRect l="-1348" b="-4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E29525-DDBC-8092-5890-5D45FAA5A697}"/>
              </a:ext>
            </a:extLst>
          </p:cNvPr>
          <p:cNvCxnSpPr>
            <a:cxnSpLocks/>
          </p:cNvCxnSpPr>
          <p:nvPr/>
        </p:nvCxnSpPr>
        <p:spPr>
          <a:xfrm flipH="1">
            <a:off x="4666593" y="3563425"/>
            <a:ext cx="472965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58733E9-8772-918E-7C2E-DD0451BA62FD}"/>
              </a:ext>
            </a:extLst>
          </p:cNvPr>
          <p:cNvSpPr txBox="1"/>
          <p:nvPr/>
        </p:nvSpPr>
        <p:spPr>
          <a:xfrm>
            <a:off x="8492358" y="3220404"/>
            <a:ext cx="3445300" cy="58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  <a:ea typeface="Cambria Math" panose="02040503050406030204" pitchFamily="18" charset="0"/>
              </a:rPr>
              <a:t>Conserved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29BFA-B4E4-8CA6-1724-941C8112517B}"/>
                  </a:ext>
                </a:extLst>
              </p:cNvPr>
              <p:cNvSpPr txBox="1"/>
              <p:nvPr/>
            </p:nvSpPr>
            <p:spPr>
              <a:xfrm>
                <a:off x="702099" y="4415781"/>
                <a:ext cx="6529018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29BFA-B4E4-8CA6-1724-941C81125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9" y="4415781"/>
                <a:ext cx="6529018" cy="871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A76502B-591E-9373-610E-3DC0A5B86CCF}"/>
              </a:ext>
            </a:extLst>
          </p:cNvPr>
          <p:cNvSpPr/>
          <p:nvPr/>
        </p:nvSpPr>
        <p:spPr>
          <a:xfrm>
            <a:off x="3221182" y="4415777"/>
            <a:ext cx="4009935" cy="87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B9DD3D-6844-1113-E7DA-42D559BA55AF}"/>
              </a:ext>
            </a:extLst>
          </p:cNvPr>
          <p:cNvGrpSpPr/>
          <p:nvPr/>
        </p:nvGrpSpPr>
        <p:grpSpPr>
          <a:xfrm>
            <a:off x="1620982" y="5205845"/>
            <a:ext cx="1298029" cy="575318"/>
            <a:chOff x="1620982" y="5205845"/>
            <a:chExt cx="1298029" cy="57531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F1517E-E59A-127A-DEF2-97DF2AF0786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1620982" y="5205845"/>
              <a:ext cx="0" cy="263591"/>
            </a:xfrm>
            <a:prstGeom prst="straightConnector1">
              <a:avLst/>
            </a:prstGeom>
            <a:ln w="38100">
              <a:solidFill>
                <a:srgbClr val="0021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A53852-7DC3-7115-F54B-503074DBFE5B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 flipV="1">
              <a:off x="2919010" y="5205845"/>
              <a:ext cx="1" cy="263591"/>
            </a:xfrm>
            <a:prstGeom prst="straightConnector1">
              <a:avLst/>
            </a:prstGeom>
            <a:ln w="38100">
              <a:solidFill>
                <a:srgbClr val="0021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6B0BCDF-1621-CFB5-34E9-B2CE5E448DFB}"/>
                </a:ext>
              </a:extLst>
            </p:cNvPr>
            <p:cNvSpPr/>
            <p:nvPr/>
          </p:nvSpPr>
          <p:spPr>
            <a:xfrm rot="16200000">
              <a:off x="2114133" y="4976285"/>
              <a:ext cx="311727" cy="1298029"/>
            </a:xfrm>
            <a:prstGeom prst="leftBrace">
              <a:avLst>
                <a:gd name="adj1" fmla="val 44618"/>
                <a:gd name="adj2" fmla="val 50000"/>
              </a:avLst>
            </a:prstGeom>
            <a:ln w="38100">
              <a:solidFill>
                <a:srgbClr val="0021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Graphic 13" descr="Devil face with solid fill with solid fill">
            <a:extLst>
              <a:ext uri="{FF2B5EF4-FFF2-40B4-BE49-F238E27FC236}">
                <a16:creationId xmlns:a16="http://schemas.microsoft.com/office/drawing/2014/main" id="{7FBA8448-4F8C-E2D5-12A5-8AF5F9CCF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092" y="5848351"/>
            <a:ext cx="717808" cy="7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540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5DD48-2420-3B03-A480-41BFA554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9B9BEA8-0EAE-23AD-D9C4-F40ED903557A}"/>
              </a:ext>
            </a:extLst>
          </p:cNvPr>
          <p:cNvGrpSpPr/>
          <p:nvPr/>
        </p:nvGrpSpPr>
        <p:grpSpPr>
          <a:xfrm>
            <a:off x="5064002" y="2338032"/>
            <a:ext cx="2600189" cy="3170717"/>
            <a:chOff x="5169105" y="2089777"/>
            <a:chExt cx="2600189" cy="317071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605C7A-6D0D-D43A-D220-38BA8D8AE9A1}"/>
                </a:ext>
              </a:extLst>
            </p:cNvPr>
            <p:cNvSpPr/>
            <p:nvPr/>
          </p:nvSpPr>
          <p:spPr>
            <a:xfrm>
              <a:off x="5169105" y="3820494"/>
              <a:ext cx="235246" cy="144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55FE58-C7D1-C393-E1DA-F501E7B1696A}"/>
                </a:ext>
              </a:extLst>
            </p:cNvPr>
            <p:cNvSpPr/>
            <p:nvPr/>
          </p:nvSpPr>
          <p:spPr>
            <a:xfrm>
              <a:off x="7534048" y="2089777"/>
              <a:ext cx="235246" cy="144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4CD4C-B0A8-96D4-EBC2-E5F597069433}"/>
              </a:ext>
            </a:extLst>
          </p:cNvPr>
          <p:cNvSpPr/>
          <p:nvPr/>
        </p:nvSpPr>
        <p:spPr>
          <a:xfrm>
            <a:off x="9849883" y="1948309"/>
            <a:ext cx="235246" cy="8253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94A47E-4B95-EA0F-CAE3-51D54AB1CC5C}"/>
              </a:ext>
            </a:extLst>
          </p:cNvPr>
          <p:cNvCxnSpPr>
            <a:cxnSpLocks/>
          </p:cNvCxnSpPr>
          <p:nvPr/>
        </p:nvCxnSpPr>
        <p:spPr>
          <a:xfrm rot="20790153" flipV="1">
            <a:off x="1380748" y="641788"/>
            <a:ext cx="0" cy="1995208"/>
          </a:xfrm>
          <a:prstGeom prst="straightConnector1">
            <a:avLst/>
          </a:prstGeom>
          <a:ln w="19050">
            <a:solidFill>
              <a:srgbClr val="002147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87199CD-5E80-2684-9922-F071A92E074F}"/>
              </a:ext>
            </a:extLst>
          </p:cNvPr>
          <p:cNvGrpSpPr/>
          <p:nvPr/>
        </p:nvGrpSpPr>
        <p:grpSpPr>
          <a:xfrm>
            <a:off x="1575839" y="1565742"/>
            <a:ext cx="2784763" cy="718791"/>
            <a:chOff x="1575839" y="1565742"/>
            <a:chExt cx="2784763" cy="718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2E8043F-A015-FE5F-A463-FAEDA4611508}"/>
                    </a:ext>
                  </a:extLst>
                </p:cNvPr>
                <p:cNvSpPr txBox="1"/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2E8043F-A015-FE5F-A463-FAEDA4611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007" y="1565742"/>
                  <a:ext cx="412263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8CB8E9-FF22-281A-00AB-BDA02D7E42B8}"/>
                </a:ext>
              </a:extLst>
            </p:cNvPr>
            <p:cNvCxnSpPr/>
            <p:nvPr/>
          </p:nvCxnSpPr>
          <p:spPr>
            <a:xfrm rot="20790153" flipV="1">
              <a:off x="1575839" y="2284533"/>
              <a:ext cx="2784763" cy="0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9D7C58-50D5-D011-DAB6-1B064901EF4B}"/>
              </a:ext>
            </a:extLst>
          </p:cNvPr>
          <p:cNvCxnSpPr/>
          <p:nvPr/>
        </p:nvCxnSpPr>
        <p:spPr>
          <a:xfrm rot="20790153">
            <a:off x="2935787" y="268533"/>
            <a:ext cx="0" cy="1995446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33282A-8017-0844-B4DC-931FFCAE50EF}"/>
              </a:ext>
            </a:extLst>
          </p:cNvPr>
          <p:cNvCxnSpPr/>
          <p:nvPr/>
        </p:nvCxnSpPr>
        <p:spPr>
          <a:xfrm rot="20790153">
            <a:off x="1125013" y="484214"/>
            <a:ext cx="1598400" cy="0"/>
          </a:xfrm>
          <a:prstGeom prst="line">
            <a:avLst/>
          </a:prstGeom>
          <a:ln w="12700">
            <a:solidFill>
              <a:srgbClr val="CCD3D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E82F32-EDCC-7632-4179-DE070CBF57A2}"/>
              </a:ext>
            </a:extLst>
          </p:cNvPr>
          <p:cNvGrpSpPr/>
          <p:nvPr/>
        </p:nvGrpSpPr>
        <p:grpSpPr>
          <a:xfrm>
            <a:off x="1359349" y="292589"/>
            <a:ext cx="1598514" cy="2157938"/>
            <a:chOff x="1359349" y="292589"/>
            <a:chExt cx="1598514" cy="215793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BB44A1-5893-40B8-0BCB-2EA60D00E8B2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359349" y="455081"/>
              <a:ext cx="1598514" cy="1995446"/>
            </a:xfrm>
            <a:prstGeom prst="straightConnector1">
              <a:avLst/>
            </a:prstGeom>
            <a:ln w="19050">
              <a:solidFill>
                <a:srgbClr val="0021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0FC2854-084F-EB1B-B9CF-CE3F3B4961A5}"/>
                    </a:ext>
                  </a:extLst>
                </p:cNvPr>
                <p:cNvSpPr txBox="1"/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0FC2854-084F-EB1B-B9CF-CE3F3B496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844" y="292589"/>
                  <a:ext cx="4122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52E918-81C3-A232-9A4A-1E8B6D892D15}"/>
              </a:ext>
            </a:extLst>
          </p:cNvPr>
          <p:cNvGrpSpPr/>
          <p:nvPr/>
        </p:nvGrpSpPr>
        <p:grpSpPr>
          <a:xfrm rot="20790153">
            <a:off x="1746652" y="2501945"/>
            <a:ext cx="1564840" cy="860619"/>
            <a:chOff x="5565465" y="4309118"/>
            <a:chExt cx="2784762" cy="86061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F74A4E53-9C91-6C53-847A-D4679583E693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810BF9-4C40-5957-40C2-03F4ABAE35A1}"/>
                    </a:ext>
                  </a:extLst>
                </p:cNvPr>
                <p:cNvSpPr txBox="1"/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810BF9-4C40-5957-40C2-03F4ABAE3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551388" y="4674922"/>
                  <a:ext cx="798974" cy="494815"/>
                </a:xfrm>
                <a:prstGeom prst="rect">
                  <a:avLst/>
                </a:prstGeom>
                <a:blipFill>
                  <a:blip r:embed="rId4"/>
                  <a:stretch>
                    <a:fillRect r="-13514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C427B2-66D7-7BF5-155D-FA4950424EC7}"/>
              </a:ext>
            </a:extLst>
          </p:cNvPr>
          <p:cNvGrpSpPr/>
          <p:nvPr/>
        </p:nvGrpSpPr>
        <p:grpSpPr>
          <a:xfrm rot="20790153">
            <a:off x="134812" y="803444"/>
            <a:ext cx="1144945" cy="1995449"/>
            <a:chOff x="4299702" y="1725930"/>
            <a:chExt cx="1144945" cy="19954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7C50898-2B06-9E56-F14F-FEAFF5B92862}"/>
                </a:ext>
              </a:extLst>
            </p:cNvPr>
            <p:cNvGrpSpPr/>
            <p:nvPr/>
          </p:nvGrpSpPr>
          <p:grpSpPr>
            <a:xfrm rot="5400000">
              <a:off x="3766460" y="2259175"/>
              <a:ext cx="1995446" cy="928962"/>
              <a:chOff x="2418946" y="2272680"/>
              <a:chExt cx="1564840" cy="928962"/>
            </a:xfrm>
          </p:grpSpPr>
          <p:sp>
            <p:nvSpPr>
              <p:cNvPr id="33" name="Right Brace 32">
                <a:extLst>
                  <a:ext uri="{FF2B5EF4-FFF2-40B4-BE49-F238E27FC236}">
                    <a16:creationId xmlns:a16="http://schemas.microsoft.com/office/drawing/2014/main" id="{BDB15B75-84E7-D7C0-CB3E-432F02D9054C}"/>
                  </a:ext>
                </a:extLst>
              </p:cNvPr>
              <p:cNvSpPr/>
              <p:nvPr/>
            </p:nvSpPr>
            <p:spPr>
              <a:xfrm rot="5400000">
                <a:off x="2970533" y="1721093"/>
                <a:ext cx="461665" cy="1564840"/>
              </a:xfrm>
              <a:prstGeom prst="rightBrace">
                <a:avLst>
                  <a:gd name="adj1" fmla="val 42030"/>
                  <a:gd name="adj2" fmla="val 50000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AAB5C456-37DA-9406-E4E7-FFE6B23B4E43}"/>
                      </a:ext>
                    </a:extLst>
                  </p:cNvPr>
                  <p:cNvSpPr txBox="1"/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oMath>
                      </m:oMathPara>
                    </a14:m>
                    <a:endParaRPr lang="en-GB" sz="2400" i="1" dirty="0">
                      <a:solidFill>
                        <a:srgbClr val="C00000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AAB5C456-37DA-9406-E4E7-FFE6B23B4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009847">
                    <a:off x="2886628" y="2734366"/>
                    <a:ext cx="572512" cy="3620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2EB5A9E-91AA-DB1D-C17C-6CCBC8EA70EB}"/>
                </a:ext>
              </a:extLst>
            </p:cNvPr>
            <p:cNvGrpSpPr/>
            <p:nvPr/>
          </p:nvGrpSpPr>
          <p:grpSpPr>
            <a:xfrm>
              <a:off x="5228664" y="1725930"/>
              <a:ext cx="215983" cy="1995448"/>
              <a:chOff x="5228664" y="1725930"/>
              <a:chExt cx="215983" cy="1995448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C83ECDB-C3A0-3F0B-37FB-F93252EF42AB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 flipH="1">
                <a:off x="5228664" y="3721378"/>
                <a:ext cx="215983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B28A7B4-C7C3-EE54-65FA-F9FBB07541F5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 flipH="1">
                <a:off x="5228664" y="1725930"/>
                <a:ext cx="215983" cy="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520454-DEBC-E5D2-632E-4002784C821D}"/>
              </a:ext>
            </a:extLst>
          </p:cNvPr>
          <p:cNvGrpSpPr/>
          <p:nvPr/>
        </p:nvGrpSpPr>
        <p:grpSpPr>
          <a:xfrm>
            <a:off x="1600003" y="1877925"/>
            <a:ext cx="1035031" cy="610804"/>
            <a:chOff x="1600003" y="1877925"/>
            <a:chExt cx="1035031" cy="6108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7D997F-CD3C-7870-5CA4-AE21A68EFF22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600003" y="2488729"/>
              <a:ext cx="103503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2313A6A-EAF0-74B8-0EFB-A81A95E5F8F2}"/>
                    </a:ext>
                  </a:extLst>
                </p:cNvPr>
                <p:cNvSpPr txBox="1"/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2313A6A-EAF0-74B8-0EFB-A81A95E5F8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246" y="1877925"/>
                  <a:ext cx="412263" cy="494815"/>
                </a:xfrm>
                <a:prstGeom prst="rect">
                  <a:avLst/>
                </a:prstGeom>
                <a:blipFill>
                  <a:blip r:embed="rId6"/>
                  <a:stretch>
                    <a:fillRect l="-5970" r="-28358" b="-123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A931E28-6BA6-8664-D7D1-B17E8FF0CFD1}"/>
              </a:ext>
            </a:extLst>
          </p:cNvPr>
          <p:cNvGrpSpPr/>
          <p:nvPr/>
        </p:nvGrpSpPr>
        <p:grpSpPr>
          <a:xfrm>
            <a:off x="961036" y="1587036"/>
            <a:ext cx="532264" cy="1036800"/>
            <a:chOff x="961036" y="1587036"/>
            <a:chExt cx="532264" cy="103680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46112E7-13D5-A18B-EE0A-F55F06FC1D09}"/>
                </a:ext>
              </a:extLst>
            </p:cNvPr>
            <p:cNvCxnSpPr>
              <a:cxnSpLocks/>
            </p:cNvCxnSpPr>
            <p:nvPr/>
          </p:nvCxnSpPr>
          <p:spPr>
            <a:xfrm rot="20790153" flipV="1">
              <a:off x="1493300" y="1587036"/>
              <a:ext cx="0" cy="1036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3F67E96-411C-89DA-66A7-D27C1684F308}"/>
                    </a:ext>
                  </a:extLst>
                </p:cNvPr>
                <p:cNvSpPr txBox="1"/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3F67E96-411C-89DA-66A7-D27C1684F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36" y="1674163"/>
                  <a:ext cx="412263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970" r="-23881"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B81CB76-22E8-CC57-D310-91D720CDF9BB}"/>
              </a:ext>
            </a:extLst>
          </p:cNvPr>
          <p:cNvGrpSpPr/>
          <p:nvPr/>
        </p:nvGrpSpPr>
        <p:grpSpPr>
          <a:xfrm>
            <a:off x="92941" y="2609443"/>
            <a:ext cx="2215596" cy="942774"/>
            <a:chOff x="92941" y="2609443"/>
            <a:chExt cx="2215596" cy="942774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147EC19-3EB7-E237-816B-FFEABE188A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3629" y="2609443"/>
              <a:ext cx="209962" cy="3560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722FE7DD-3313-6269-E82B-F7E13C4D92E3}"/>
                    </a:ext>
                  </a:extLst>
                </p:cNvPr>
                <p:cNvSpPr txBox="1"/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oMath>
                    </m:oMathPara>
                  </a14:m>
                  <a:endParaRPr lang="en-GB" sz="24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≔</m:t>
                            </m:r>
                            <m:sSub>
                              <m:sSubPr>
                                <m:ctrlP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</m:sub>
                            </m:sSub>
                            <m:r>
                              <a:rPr lang="en-GB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GB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oMath>
                    </m:oMathPara>
                  </a14:m>
                  <a:endParaRPr lang="en-GB" sz="1600" b="1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722FE7DD-3313-6269-E82B-F7E13C4D9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41" y="2804576"/>
                  <a:ext cx="2215596" cy="747641"/>
                </a:xfrm>
                <a:prstGeom prst="rect">
                  <a:avLst/>
                </a:prstGeom>
                <a:blipFill>
                  <a:blip r:embed="rId8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BA47BD2-74DC-9EA1-34BD-FAB6923E2D90}"/>
              </a:ext>
            </a:extLst>
          </p:cNvPr>
          <p:cNvGrpSpPr/>
          <p:nvPr/>
        </p:nvGrpSpPr>
        <p:grpSpPr>
          <a:xfrm>
            <a:off x="1031074" y="4905438"/>
            <a:ext cx="10586677" cy="1521754"/>
            <a:chOff x="1031074" y="4581343"/>
            <a:chExt cx="10586677" cy="152175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1917B97-FCD2-5401-A920-23E941A65A57}"/>
                </a:ext>
              </a:extLst>
            </p:cNvPr>
            <p:cNvGrpSpPr/>
            <p:nvPr/>
          </p:nvGrpSpPr>
          <p:grpSpPr>
            <a:xfrm>
              <a:off x="1031074" y="4581343"/>
              <a:ext cx="10586677" cy="1521754"/>
              <a:chOff x="388417" y="3108396"/>
              <a:chExt cx="6091642" cy="1521754"/>
            </a:xfrm>
          </p:grpSpPr>
          <p:sp>
            <p:nvSpPr>
              <p:cNvPr id="64" name="Rectangle: Top Corners Rounded 63">
                <a:extLst>
                  <a:ext uri="{FF2B5EF4-FFF2-40B4-BE49-F238E27FC236}">
                    <a16:creationId xmlns:a16="http://schemas.microsoft.com/office/drawing/2014/main" id="{DDF939EC-10A4-4EE3-571C-973B2C3FF551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(Guiding centre correction </a:t>
                </a:r>
                <a:r>
                  <a:rPr lang="en-GB" sz="2400" i="1" dirty="0">
                    <a:latin typeface="Palatino Linotype" panose="02040502050505030304" pitchFamily="18" charset="0"/>
                  </a:rPr>
                  <a:t>correction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)</a:t>
                </a:r>
              </a:p>
            </p:txBody>
          </p:sp>
          <p:sp>
            <p:nvSpPr>
              <p:cNvPr id="65" name="Rectangle: Top Corners Rounded 64">
                <a:extLst>
                  <a:ext uri="{FF2B5EF4-FFF2-40B4-BE49-F238E27FC236}">
                    <a16:creationId xmlns:a16="http://schemas.microsoft.com/office/drawing/2014/main" id="{477F3E2B-4BF7-AE3E-F428-5FCC74DFADC6}"/>
                  </a:ext>
                </a:extLst>
              </p:cNvPr>
              <p:cNvSpPr/>
              <p:nvPr/>
            </p:nvSpPr>
            <p:spPr>
              <a:xfrm rot="10800000">
                <a:off x="388418" y="4018639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6613099-C5EF-72B9-6E6F-50F5424B5BCE}"/>
                  </a:ext>
                </a:extLst>
              </p:cNvPr>
              <p:cNvSpPr/>
              <p:nvPr/>
            </p:nvSpPr>
            <p:spPr>
              <a:xfrm>
                <a:off x="388417" y="3719907"/>
                <a:ext cx="6091642" cy="52776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3EE0B6A-5C10-74DC-7B58-03A67C9A5594}"/>
                    </a:ext>
                  </a:extLst>
                </p:cNvPr>
                <p:cNvSpPr txBox="1"/>
                <p:nvPr/>
              </p:nvSpPr>
              <p:spPr>
                <a:xfrm>
                  <a:off x="1175961" y="5403690"/>
                  <a:ext cx="102477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𝜹𝝃</m:t>
                      </m:r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GB" sz="2400" b="1" i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i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“Some garbage”</a:t>
                  </a: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3EE0B6A-5C10-74DC-7B58-03A67C9A5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961" y="5403690"/>
                  <a:ext cx="10247712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7089891-F53D-A0CD-3023-C41520B79ED6}"/>
              </a:ext>
            </a:extLst>
          </p:cNvPr>
          <p:cNvGrpSpPr/>
          <p:nvPr/>
        </p:nvGrpSpPr>
        <p:grpSpPr>
          <a:xfrm>
            <a:off x="5833641" y="639956"/>
            <a:ext cx="5784111" cy="1708260"/>
            <a:chOff x="1225570" y="3909327"/>
            <a:chExt cx="9740860" cy="170826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BB4F971-316F-E0D4-D6D4-76990904797B}"/>
                </a:ext>
              </a:extLst>
            </p:cNvPr>
            <p:cNvGrpSpPr/>
            <p:nvPr/>
          </p:nvGrpSpPr>
          <p:grpSpPr>
            <a:xfrm>
              <a:off x="1225570" y="3909327"/>
              <a:ext cx="9740860" cy="1708260"/>
              <a:chOff x="388417" y="3108396"/>
              <a:chExt cx="6091642" cy="1708260"/>
            </a:xfrm>
          </p:grpSpPr>
          <p:sp>
            <p:nvSpPr>
              <p:cNvPr id="57" name="Rectangle: Top Corners Rounded 56">
                <a:extLst>
                  <a:ext uri="{FF2B5EF4-FFF2-40B4-BE49-F238E27FC236}">
                    <a16:creationId xmlns:a16="http://schemas.microsoft.com/office/drawing/2014/main" id="{AE73F29C-0955-16C3-90EB-14BD14CB1687}"/>
                  </a:ext>
                </a:extLst>
              </p:cNvPr>
              <p:cNvSpPr/>
              <p:nvPr/>
            </p:nvSpPr>
            <p:spPr>
              <a:xfrm>
                <a:off x="388418" y="3108396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Definition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(Guiding centre correction)</a:t>
                </a:r>
              </a:p>
            </p:txBody>
          </p:sp>
          <p:sp>
            <p:nvSpPr>
              <p:cNvPr id="58" name="Rectangle: Top Corners Rounded 57">
                <a:extLst>
                  <a:ext uri="{FF2B5EF4-FFF2-40B4-BE49-F238E27FC236}">
                    <a16:creationId xmlns:a16="http://schemas.microsoft.com/office/drawing/2014/main" id="{16D50976-69B0-A54D-901F-26B9D6EB490A}"/>
                  </a:ext>
                </a:extLst>
              </p:cNvPr>
              <p:cNvSpPr/>
              <p:nvPr/>
            </p:nvSpPr>
            <p:spPr>
              <a:xfrm rot="10800000">
                <a:off x="388418" y="4205145"/>
                <a:ext cx="609164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5423674-A1A2-1E9C-6AEF-07E78E4A8217}"/>
                  </a:ext>
                </a:extLst>
              </p:cNvPr>
              <p:cNvSpPr/>
              <p:nvPr/>
            </p:nvSpPr>
            <p:spPr>
              <a:xfrm>
                <a:off x="388417" y="3719906"/>
                <a:ext cx="6091642" cy="611511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B30E393-494C-8202-9EE5-C5136315FDDA}"/>
                    </a:ext>
                  </a:extLst>
                </p:cNvPr>
                <p:cNvSpPr txBox="1"/>
                <p:nvPr/>
              </p:nvSpPr>
              <p:spPr>
                <a:xfrm>
                  <a:off x="1358881" y="4637324"/>
                  <a:ext cx="9428977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B30E393-494C-8202-9EE5-C5136315F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81" y="4637324"/>
                  <a:ext cx="9428977" cy="7838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A41BF9-96FF-4AC8-14DE-1B8BED42A3E8}"/>
              </a:ext>
            </a:extLst>
          </p:cNvPr>
          <p:cNvGrpSpPr/>
          <p:nvPr/>
        </p:nvGrpSpPr>
        <p:grpSpPr>
          <a:xfrm rot="20790153">
            <a:off x="1884734" y="3109761"/>
            <a:ext cx="2784762" cy="923331"/>
            <a:chOff x="5565465" y="4309118"/>
            <a:chExt cx="2784762" cy="923331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62F093D3-FB83-B5DB-FAE4-4EFAB9073942}"/>
                </a:ext>
              </a:extLst>
            </p:cNvPr>
            <p:cNvSpPr/>
            <p:nvPr/>
          </p:nvSpPr>
          <p:spPr>
            <a:xfrm rot="5400000">
              <a:off x="6727013" y="3147570"/>
              <a:ext cx="461665" cy="2784762"/>
            </a:xfrm>
            <a:prstGeom prst="rightBrace">
              <a:avLst>
                <a:gd name="adj1" fmla="val 4203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63CDC0C-E151-94B6-C17C-8BFDFFFC2528}"/>
                    </a:ext>
                  </a:extLst>
                </p:cNvPr>
                <p:cNvSpPr txBox="1"/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sz="2400" i="1" dirty="0">
                    <a:solidFill>
                      <a:srgbClr val="C00000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63CDC0C-E151-94B6-C17C-8BFDFFFC25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9847">
                  <a:off x="6751714" y="4770784"/>
                  <a:ext cx="412263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4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8454AF3-E9A2-57F5-CD75-ED1ECE94F777}"/>
              </a:ext>
            </a:extLst>
          </p:cNvPr>
          <p:cNvGrpSpPr/>
          <p:nvPr/>
        </p:nvGrpSpPr>
        <p:grpSpPr>
          <a:xfrm rot="20790153">
            <a:off x="1687730" y="2368315"/>
            <a:ext cx="2784764" cy="764759"/>
            <a:chOff x="5565463" y="3818399"/>
            <a:chExt cx="2784764" cy="76475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D7B960-AA2B-AB34-15FE-86EFBB78DA2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H="1" flipV="1">
              <a:off x="5565463" y="3818399"/>
              <a:ext cx="2" cy="76475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C4C8DB5-0644-2A69-310C-3A0C4FFC9370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8349974" y="3878773"/>
              <a:ext cx="253" cy="70438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F24A657-0035-3AC8-3B56-7ADBCF21BEF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4A98AF-EE57-D708-D62E-66FB071C3BBA}"/>
              </a:ext>
            </a:extLst>
          </p:cNvPr>
          <p:cNvGrpSpPr/>
          <p:nvPr/>
        </p:nvGrpSpPr>
        <p:grpSpPr>
          <a:xfrm>
            <a:off x="3778054" y="3547792"/>
            <a:ext cx="4961747" cy="1040958"/>
            <a:chOff x="3778054" y="3547792"/>
            <a:chExt cx="4961747" cy="104095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41B8BDB-C682-8AD3-3189-B2FAA921BF06}"/>
                </a:ext>
              </a:extLst>
            </p:cNvPr>
            <p:cNvSpPr/>
            <p:nvPr/>
          </p:nvSpPr>
          <p:spPr>
            <a:xfrm>
              <a:off x="3778054" y="3547792"/>
              <a:ext cx="4961747" cy="104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54199DC-D0E2-E018-F5C0-E3BDC75CA71C}"/>
                    </a:ext>
                  </a:extLst>
                </p:cNvPr>
                <p:cNvSpPr txBox="1"/>
                <p:nvPr/>
              </p:nvSpPr>
              <p:spPr>
                <a:xfrm>
                  <a:off x="4043829" y="3827588"/>
                  <a:ext cx="46728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𝜹𝝃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sz="2400" dirty="0">
                      <a:solidFill>
                        <a:schemeClr val="bg1"/>
                      </a:solidFill>
                      <a:latin typeface="Trade Gothic Next Cond" panose="020B0506040303020004" pitchFamily="34" charset="0"/>
                    </a:rPr>
                    <a:t> “Drifts”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54199DC-D0E2-E018-F5C0-E3BDC75CA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829" y="3827588"/>
                  <a:ext cx="4672822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261" t="-10526" b="-289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C95534-9E8E-483C-F8BC-74BF20EA56ED}"/>
              </a:ext>
            </a:extLst>
          </p:cNvPr>
          <p:cNvGrpSpPr/>
          <p:nvPr/>
        </p:nvGrpSpPr>
        <p:grpSpPr>
          <a:xfrm>
            <a:off x="7631096" y="2631595"/>
            <a:ext cx="4672822" cy="1040958"/>
            <a:chOff x="7631096" y="2631595"/>
            <a:chExt cx="4672822" cy="104095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3286E15-BD25-8C1E-7D2B-79F5CFBA6474}"/>
                </a:ext>
              </a:extLst>
            </p:cNvPr>
            <p:cNvSpPr/>
            <p:nvPr/>
          </p:nvSpPr>
          <p:spPr>
            <a:xfrm>
              <a:off x="8088200" y="2631595"/>
              <a:ext cx="3758612" cy="104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7C80803-A33E-9826-3042-622BE8EB9BE5}"/>
                    </a:ext>
                  </a:extLst>
                </p:cNvPr>
                <p:cNvSpPr txBox="1"/>
                <p:nvPr/>
              </p:nvSpPr>
              <p:spPr>
                <a:xfrm>
                  <a:off x="7631096" y="2911391"/>
                  <a:ext cx="46728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7C80803-A33E-9826-3042-622BE8EB9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1096" y="2911391"/>
                  <a:ext cx="467282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298CC2-8616-6A04-0BD6-7C7F8C34A80B}"/>
              </a:ext>
            </a:extLst>
          </p:cNvPr>
          <p:cNvGrpSpPr/>
          <p:nvPr/>
        </p:nvGrpSpPr>
        <p:grpSpPr>
          <a:xfrm>
            <a:off x="2054672" y="1259617"/>
            <a:ext cx="7130788" cy="2819271"/>
            <a:chOff x="2054672" y="1259617"/>
            <a:chExt cx="7130788" cy="281927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D857B7-4067-632E-EBAC-19E90D114917}"/>
                </a:ext>
              </a:extLst>
            </p:cNvPr>
            <p:cNvGrpSpPr/>
            <p:nvPr/>
          </p:nvGrpSpPr>
          <p:grpSpPr>
            <a:xfrm>
              <a:off x="2054672" y="1259617"/>
              <a:ext cx="5863779" cy="1280754"/>
              <a:chOff x="3999918" y="3445723"/>
              <a:chExt cx="4856535" cy="128075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1CC709-7B4D-2984-2245-7804A31544A3}"/>
                  </a:ext>
                </a:extLst>
              </p:cNvPr>
              <p:cNvSpPr/>
              <p:nvPr/>
            </p:nvSpPr>
            <p:spPr>
              <a:xfrm>
                <a:off x="3999918" y="3445723"/>
                <a:ext cx="4856535" cy="128075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0E4FE81-D054-48E9-FD8E-AF5199FF4F37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775" y="3701513"/>
                    <a:ext cx="4672822" cy="86414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oMath>
                      </m:oMathPara>
                    </a14:m>
                    <a:endParaRPr lang="en-GB" sz="2400" b="1" i="1" dirty="0">
                      <a:solidFill>
                        <a:schemeClr val="bg1"/>
                      </a:solidFill>
                      <a:effectLst/>
                      <a:latin typeface="Trade Gothic Next Cond" panose="020B05060403030200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  <m:r>
                          <a:rPr lang="en-GB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a14:m>
                    <a:r>
                      <a:rPr lang="en-GB" sz="2400" dirty="0">
                        <a:solidFill>
                          <a:schemeClr val="bg1"/>
                        </a:solidFill>
                        <a:effectLst/>
                        <a:latin typeface="Trade Gothic Next Cond" panose="020B0506040303020004" pitchFamily="34" charset="0"/>
                      </a:rPr>
                      <a:t> “Drifts”</a:t>
                    </a: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0E4FE81-D054-48E9-FD8E-AF5199FF4F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775" y="3701513"/>
                    <a:ext cx="4672822" cy="86414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205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456EE87F-9527-087E-597F-1D7F9782968F}"/>
                </a:ext>
              </a:extLst>
            </p:cNvPr>
            <p:cNvSpPr/>
            <p:nvPr/>
          </p:nvSpPr>
          <p:spPr>
            <a:xfrm rot="16200000">
              <a:off x="2397113" y="2860458"/>
              <a:ext cx="1540922" cy="895938"/>
            </a:xfrm>
            <a:prstGeom prst="bentArrow">
              <a:avLst>
                <a:gd name="adj1" fmla="val 7986"/>
                <a:gd name="adj2" fmla="val 19112"/>
                <a:gd name="adj3" fmla="val 25000"/>
                <a:gd name="adj4" fmla="val 4375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" name="Arrow: Bent 6">
              <a:extLst>
                <a:ext uri="{FF2B5EF4-FFF2-40B4-BE49-F238E27FC236}">
                  <a16:creationId xmlns:a16="http://schemas.microsoft.com/office/drawing/2014/main" id="{2486F40A-4532-82CB-B84A-BDF00CC4A85B}"/>
                </a:ext>
              </a:extLst>
            </p:cNvPr>
            <p:cNvSpPr/>
            <p:nvPr/>
          </p:nvSpPr>
          <p:spPr>
            <a:xfrm flipH="1">
              <a:off x="8105271" y="1754162"/>
              <a:ext cx="1080189" cy="783804"/>
            </a:xfrm>
            <a:prstGeom prst="bentArrow">
              <a:avLst>
                <a:gd name="adj1" fmla="val 7951"/>
                <a:gd name="adj2" fmla="val 18628"/>
                <a:gd name="adj3" fmla="val 28189"/>
                <a:gd name="adj4" fmla="val 4375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504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93A85-903A-AF6D-DD3C-EE62EAA8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714015-2E20-AF93-7F71-B8922305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19FBB9-527E-D420-376C-9058D14228B5}"/>
                  </a:ext>
                </a:extLst>
              </p:cNvPr>
              <p:cNvSpPr txBox="1"/>
              <p:nvPr/>
            </p:nvSpPr>
            <p:spPr>
              <a:xfrm>
                <a:off x="883995" y="822517"/>
                <a:ext cx="11098924" cy="53984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𝜹𝝃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𝜹𝝃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 b="0" i="0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"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Drifts</m:t>
                          </m:r>
                          <m:r>
                            <a:rPr lang="en-GB" sz="2400" b="0" i="0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19FBB9-527E-D420-376C-9058D1422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822517"/>
                <a:ext cx="11098924" cy="5398401"/>
              </a:xfrm>
              <a:prstGeom prst="rect">
                <a:avLst/>
              </a:prstGeom>
              <a:blipFill>
                <a:blip r:embed="rId4"/>
                <a:stretch>
                  <a:fillRect l="-494" t="-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1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7BAD4-5F0C-E525-D626-51DB8419D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749DAF-F17D-FB5F-D5CD-3C8619A7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BEB37D-9694-120C-E267-54DCF5F8EA4D}"/>
                  </a:ext>
                </a:extLst>
              </p:cNvPr>
              <p:cNvSpPr txBox="1"/>
              <p:nvPr/>
            </p:nvSpPr>
            <p:spPr>
              <a:xfrm>
                <a:off x="883995" y="1190862"/>
                <a:ext cx="11098924" cy="4843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 b="0" i="0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"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Drifts</m:t>
                          </m:r>
                          <m:r>
                            <a:rPr lang="en-GB" sz="2400" b="0" i="0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BEB37D-9694-120C-E267-54DCF5F8E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1190862"/>
                <a:ext cx="11098924" cy="4843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FC4F3D5-68A5-10A1-7494-2E0D3E584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6"/>
          <a:stretch/>
        </p:blipFill>
        <p:spPr bwMode="auto">
          <a:xfrm>
            <a:off x="0" y="1240972"/>
            <a:ext cx="12192000" cy="56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BA1820-EF5F-6ED3-3B14-20B240D475EE}"/>
                  </a:ext>
                </a:extLst>
              </p:cNvPr>
              <p:cNvSpPr txBox="1"/>
              <p:nvPr/>
            </p:nvSpPr>
            <p:spPr>
              <a:xfrm>
                <a:off x="883998" y="580780"/>
                <a:ext cx="11098924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𝜹𝝃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𝜹𝝃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"</m:t>
                          </m:r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Drifts</m:t>
                          </m:r>
                          <m: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BA1820-EF5F-6ED3-3B14-20B240D47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8" y="580780"/>
                <a:ext cx="11098924" cy="968727"/>
              </a:xfrm>
              <a:prstGeom prst="rect">
                <a:avLst/>
              </a:prstGeom>
              <a:blipFill>
                <a:blip r:embed="rId5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8704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CD106-BC9A-B56F-6471-8D9F62D0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B0B7C9-F6D9-5DEE-8A0F-1E016EBC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DA1361-A121-14EF-1843-89143D71C9A4}"/>
                  </a:ext>
                </a:extLst>
              </p:cNvPr>
              <p:cNvSpPr txBox="1"/>
              <p:nvPr/>
            </p:nvSpPr>
            <p:spPr>
              <a:xfrm>
                <a:off x="883995" y="1190862"/>
                <a:ext cx="11098924" cy="4843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 b="0" i="0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"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Drifts</m:t>
                          </m:r>
                          <m:r>
                            <a:rPr lang="en-GB" sz="2400" b="0" i="0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DA1361-A121-14EF-1843-89143D71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5" y="1190862"/>
                <a:ext cx="11098924" cy="4843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2186B34B-6780-99D6-9DA3-77214B19F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6"/>
          <a:stretch/>
        </p:blipFill>
        <p:spPr bwMode="auto">
          <a:xfrm>
            <a:off x="0" y="1240972"/>
            <a:ext cx="12192000" cy="56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6C859E-D266-A2EA-F3ED-5AEE06F2D92C}"/>
                  </a:ext>
                </a:extLst>
              </p:cNvPr>
              <p:cNvSpPr txBox="1"/>
              <p:nvPr/>
            </p:nvSpPr>
            <p:spPr>
              <a:xfrm>
                <a:off x="883998" y="580780"/>
                <a:ext cx="11098924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"</m:t>
                          </m:r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Drifts</m:t>
                          </m:r>
                          <m:r>
                            <a:rPr lang="en-GB" sz="24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nary>
                      <m:r>
                        <a:rPr lang="en-GB" sz="2400" b="1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6C859E-D266-A2EA-F3ED-5AEE06F2D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8" y="580780"/>
                <a:ext cx="11098924" cy="968727"/>
              </a:xfrm>
              <a:prstGeom prst="rect">
                <a:avLst/>
              </a:prstGeom>
              <a:blipFill>
                <a:blip r:embed="rId5"/>
                <a:stretch>
                  <a:fillRect l="-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 descr="Thumbs up sign outline">
            <a:extLst>
              <a:ext uri="{FF2B5EF4-FFF2-40B4-BE49-F238E27FC236}">
                <a16:creationId xmlns:a16="http://schemas.microsoft.com/office/drawing/2014/main" id="{13E82A97-E444-EC5E-5EDB-DEA5DFA770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178346">
            <a:off x="8220584" y="341584"/>
            <a:ext cx="2919772" cy="29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1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DCD30-9392-6DD3-CC15-34068A54A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36037C2-587A-8C79-B6DA-4194A0F2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5909" r="4985" b="1100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7602A3C8-B4F4-0213-6DD0-E8F6451995B3}"/>
              </a:ext>
            </a:extLst>
          </p:cNvPr>
          <p:cNvSpPr/>
          <p:nvPr/>
        </p:nvSpPr>
        <p:spPr>
          <a:xfrm>
            <a:off x="2414016" y="733433"/>
            <a:ext cx="7202424" cy="3490587"/>
          </a:xfrm>
          <a:prstGeom prst="flowChartProcess">
            <a:avLst/>
          </a:prstGeom>
          <a:solidFill>
            <a:srgbClr val="DC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570358-EBBA-F804-DDA4-C04EF5F69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94"/>
          <a:stretch/>
        </p:blipFill>
        <p:spPr bwMode="auto">
          <a:xfrm>
            <a:off x="7127822" y="733433"/>
            <a:ext cx="2488618" cy="34905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458901A9-02D0-F893-5B33-94C6F76656FE}"/>
              </a:ext>
            </a:extLst>
          </p:cNvPr>
          <p:cNvSpPr/>
          <p:nvPr/>
        </p:nvSpPr>
        <p:spPr>
          <a:xfrm flipV="1">
            <a:off x="2575560" y="911281"/>
            <a:ext cx="4802694" cy="1951270"/>
          </a:xfrm>
          <a:prstGeom prst="cloudCallout">
            <a:avLst>
              <a:gd name="adj1" fmla="val 54989"/>
              <a:gd name="adj2" fmla="val 28824"/>
            </a:avLst>
          </a:prstGeom>
          <a:solidFill>
            <a:srgbClr val="C00000"/>
          </a:solidFill>
          <a:ln w="38100">
            <a:solidFill>
              <a:srgbClr val="FFB7B7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418E7-111A-AD7D-2CB9-B7E80E4366A0}"/>
              </a:ext>
            </a:extLst>
          </p:cNvPr>
          <p:cNvSpPr txBox="1"/>
          <p:nvPr/>
        </p:nvSpPr>
        <p:spPr>
          <a:xfrm>
            <a:off x="3277262" y="1492437"/>
            <a:ext cx="3378270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To preserve the </a:t>
            </a:r>
            <a:r>
              <a:rPr lang="en-GB" sz="2400" b="1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structure</a:t>
            </a:r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…</a:t>
            </a:r>
          </a:p>
          <a:p>
            <a:pPr algn="r"/>
            <a:r>
              <a:rPr lang="en-GB" sz="2400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…preserve the </a:t>
            </a:r>
            <a:r>
              <a:rPr lang="en-GB" sz="2400" b="1" dirty="0">
                <a:solidFill>
                  <a:srgbClr val="FFFFFF"/>
                </a:solidFill>
                <a:highlight>
                  <a:srgbClr val="C00000"/>
                </a:highlight>
                <a:latin typeface="Trade Gothic Next Cond" panose="020B0506040303020004" pitchFamily="34" charset="0"/>
              </a:rPr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9891354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40D27-6CF1-A610-8E61-B632D5F6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33CD0C7-805E-2ABE-B132-7FA0FCC3EDBC}"/>
              </a:ext>
            </a:extLst>
          </p:cNvPr>
          <p:cNvGrpSpPr/>
          <p:nvPr/>
        </p:nvGrpSpPr>
        <p:grpSpPr>
          <a:xfrm>
            <a:off x="4019549" y="280327"/>
            <a:ext cx="4152902" cy="1617618"/>
            <a:chOff x="4019549" y="556530"/>
            <a:chExt cx="4152902" cy="1617618"/>
          </a:xfrm>
        </p:grpSpPr>
        <p:sp>
          <p:nvSpPr>
            <p:cNvPr id="2" name="Scroll: Horizontal 1">
              <a:extLst>
                <a:ext uri="{FF2B5EF4-FFF2-40B4-BE49-F238E27FC236}">
                  <a16:creationId xmlns:a16="http://schemas.microsoft.com/office/drawing/2014/main" id="{BF53E319-5E02-AB68-131F-6DEB592731A4}"/>
                </a:ext>
              </a:extLst>
            </p:cNvPr>
            <p:cNvSpPr/>
            <p:nvPr/>
          </p:nvSpPr>
          <p:spPr>
            <a:xfrm>
              <a:off x="4019549" y="556530"/>
              <a:ext cx="4152902" cy="1617618"/>
            </a:xfrm>
            <a:prstGeom prst="horizontalScroll">
              <a:avLst>
                <a:gd name="adj" fmla="val 18390"/>
              </a:avLst>
            </a:prstGeom>
            <a:solidFill>
              <a:srgbClr val="CCD3DA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C7A240E-DD90-D443-158C-54291A2AA4A9}"/>
                    </a:ext>
                  </a:extLst>
                </p:cNvPr>
                <p:cNvSpPr txBox="1"/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acc>
                          <m:accPr>
                            <m:chr m:val="̇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9821F64-1168-7D33-7A0F-0D6AED6C6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B3D198-0415-04CF-9126-C33EC2E39256}"/>
              </a:ext>
            </a:extLst>
          </p:cNvPr>
          <p:cNvSpPr txBox="1"/>
          <p:nvPr/>
        </p:nvSpPr>
        <p:spPr>
          <a:xfrm>
            <a:off x="5638800" y="2974622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E68F4-EACC-13DD-34C8-9648A8881271}"/>
                  </a:ext>
                </a:extLst>
              </p:cNvPr>
              <p:cNvSpPr txBox="1"/>
              <p:nvPr/>
            </p:nvSpPr>
            <p:spPr>
              <a:xfrm>
                <a:off x="2043953" y="2063312"/>
                <a:ext cx="8104094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𝜀𝛿𝜇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6E49BC-29F8-68A0-0FAE-EA473CD22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3" y="2063312"/>
                <a:ext cx="8104094" cy="693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21A787A-942E-3DD0-EB54-EB61A4178B0D}"/>
              </a:ext>
            </a:extLst>
          </p:cNvPr>
          <p:cNvGrpSpPr/>
          <p:nvPr/>
        </p:nvGrpSpPr>
        <p:grpSpPr>
          <a:xfrm>
            <a:off x="254390" y="2944142"/>
            <a:ext cx="11683220" cy="3631473"/>
            <a:chOff x="388417" y="3108396"/>
            <a:chExt cx="6091642" cy="3631473"/>
          </a:xfrm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11EA20B7-586C-34B6-CAAC-179DAED7E413}"/>
                </a:ext>
              </a:extLst>
            </p:cNvPr>
            <p:cNvSpPr/>
            <p:nvPr/>
          </p:nvSpPr>
          <p:spPr>
            <a:xfrm>
              <a:off x="388418" y="3108396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Scheme #2 </a:t>
              </a:r>
              <a:r>
                <a:rPr lang="en-GB" sz="2400" dirty="0">
                  <a:latin typeface="Palatino Linotype" panose="02040502050505030304" pitchFamily="18" charset="0"/>
                </a:rPr>
                <a:t>(Mean-value </a:t>
              </a:r>
              <a:r>
                <a:rPr lang="en-GB" sz="2400" i="1" dirty="0">
                  <a:latin typeface="Palatino Linotype" panose="02040502050505030304" pitchFamily="18" charset="0"/>
                </a:rPr>
                <a:t>adiabatic </a:t>
              </a:r>
              <a:r>
                <a:rPr lang="en-GB" sz="2400" dirty="0">
                  <a:latin typeface="Palatino Linotype" panose="02040502050505030304" pitchFamily="18" charset="0"/>
                </a:rPr>
                <a:t>discrete gradient)</a:t>
              </a: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F44474C0-3EBD-01C6-EE0E-EFE202339FA9}"/>
                </a:ext>
              </a:extLst>
            </p:cNvPr>
            <p:cNvSpPr/>
            <p:nvPr/>
          </p:nvSpPr>
          <p:spPr>
            <a:xfrm rot="10800000">
              <a:off x="388418" y="6128358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F8B4E1-A319-DEB2-B721-BA8F16292FCD}"/>
                </a:ext>
              </a:extLst>
            </p:cNvPr>
            <p:cNvSpPr/>
            <p:nvPr/>
          </p:nvSpPr>
          <p:spPr>
            <a:xfrm>
              <a:off x="388417" y="3719905"/>
              <a:ext cx="6091642" cy="2521263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5DC350-131F-47EF-B746-ADB1050CFE3C}"/>
              </a:ext>
            </a:extLst>
          </p:cNvPr>
          <p:cNvGrpSpPr/>
          <p:nvPr/>
        </p:nvGrpSpPr>
        <p:grpSpPr>
          <a:xfrm>
            <a:off x="414287" y="3608349"/>
            <a:ext cx="11523323" cy="2155086"/>
            <a:chOff x="414287" y="3608349"/>
            <a:chExt cx="11523323" cy="2155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02EF67-EB92-6970-B3E2-908DE5302C74}"/>
                    </a:ext>
                  </a:extLst>
                </p:cNvPr>
                <p:cNvSpPr txBox="1"/>
                <p:nvPr/>
              </p:nvSpPr>
              <p:spPr>
                <a:xfrm>
                  <a:off x="414287" y="3608349"/>
                  <a:ext cx="11523323" cy="587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9BD8ED5-A4BB-3DAF-CA5D-7E5C1ADFF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87" y="3608349"/>
                  <a:ext cx="11523323" cy="587084"/>
                </a:xfrm>
                <a:prstGeom prst="rect">
                  <a:avLst/>
                </a:prstGeom>
                <a:blipFill>
                  <a:blip r:embed="rId4"/>
                  <a:stretch>
                    <a:fillRect l="-847" b="-239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D5ED9C-F525-C97B-5BBB-CD5C18AE9063}"/>
                    </a:ext>
                  </a:extLst>
                </p:cNvPr>
                <p:cNvSpPr txBox="1"/>
                <p:nvPr/>
              </p:nvSpPr>
              <p:spPr>
                <a:xfrm>
                  <a:off x="414287" y="4283286"/>
                  <a:ext cx="11363418" cy="14801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GB" sz="2400" b="1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̃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GB" sz="2400" b="1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̃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̃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̃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GB" sz="2400" b="0" i="1" dirty="0">
                    <a:solidFill>
                      <a:srgbClr val="00214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                                                          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7AB0B9A-B786-D0AC-6CA8-CA41FB8EE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87" y="4283286"/>
                  <a:ext cx="11363418" cy="14801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3F356E-9AEB-DADA-22BB-737CBBE8F116}"/>
                  </a:ext>
                </a:extLst>
              </p:cNvPr>
              <p:cNvSpPr txBox="1"/>
              <p:nvPr/>
            </p:nvSpPr>
            <p:spPr>
              <a:xfrm>
                <a:off x="414287" y="5678221"/>
                <a:ext cx="11523323" cy="838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nary>
                      <m:nary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nary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nary>
                      <m:nary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nary>
                  </m:oMath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6220C2-6007-3DFD-3C74-5FC7EB08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87" y="5678221"/>
                <a:ext cx="11523323" cy="838371"/>
              </a:xfrm>
              <a:prstGeom prst="rect">
                <a:avLst/>
              </a:prstGeom>
              <a:blipFill>
                <a:blip r:embed="rId6"/>
                <a:stretch>
                  <a:fillRect l="-847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4E74C57-E2FE-D212-324C-334220E45F95}"/>
              </a:ext>
            </a:extLst>
          </p:cNvPr>
          <p:cNvSpPr/>
          <p:nvPr/>
        </p:nvSpPr>
        <p:spPr>
          <a:xfrm>
            <a:off x="1545021" y="178676"/>
            <a:ext cx="8965324" cy="26776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466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158DA-9FFF-4940-9BB8-982BD15F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09FD25-4A69-9CD5-D577-4F0059DF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F03DBD-B592-C8D1-A9AA-F66CD3F7125E}"/>
                  </a:ext>
                </a:extLst>
              </p:cNvPr>
              <p:cNvSpPr txBox="1"/>
              <p:nvPr/>
            </p:nvSpPr>
            <p:spPr>
              <a:xfrm>
                <a:off x="610739" y="782805"/>
                <a:ext cx="11066254" cy="4333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3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𝜹𝝃</m:t>
                          </m:r>
                        </m:e>
                      </m:d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𝜹𝝃</m:t>
                          </m:r>
                        </m:e>
                      </m:d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3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3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3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3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3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3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3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3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3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3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GB" sz="23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𝜹𝝃</m:t>
                                  </m:r>
                                </m:e>
                              </m:d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3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3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3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3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3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3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3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3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GB" sz="23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𝜹𝝃</m:t>
                                  </m:r>
                                </m:e>
                              </m:d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3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3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3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3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3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3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GB" sz="23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3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F03DBD-B592-C8D1-A9AA-F66CD3F7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39" y="782805"/>
                <a:ext cx="11066254" cy="4333238"/>
              </a:xfrm>
              <a:prstGeom prst="rect">
                <a:avLst/>
              </a:prstGeom>
              <a:blipFill>
                <a:blip r:embed="rId4"/>
                <a:stretch>
                  <a:fillRect l="-496" t="-563" b="-1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F770F-4B1D-24BD-2274-7D2EE2D754F7}"/>
                  </a:ext>
                </a:extLst>
              </p:cNvPr>
              <p:cNvSpPr txBox="1"/>
              <p:nvPr/>
            </p:nvSpPr>
            <p:spPr>
              <a:xfrm>
                <a:off x="6044588" y="4527142"/>
                <a:ext cx="5526163" cy="15480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23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3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3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3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𝝃</m:t>
                                      </m:r>
                                      <m: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GB" sz="23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𝜹𝝃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3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3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F770F-4B1D-24BD-2274-7D2EE2D75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588" y="4527142"/>
                <a:ext cx="5526163" cy="1548052"/>
              </a:xfrm>
              <a:prstGeom prst="rect">
                <a:avLst/>
              </a:prstGeom>
              <a:blipFill>
                <a:blip r:embed="rId5"/>
                <a:stretch>
                  <a:fillRect l="-2097" b="-47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95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6FDF6-4C7A-D563-B4E0-6D4BC5EDC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1B9EE3-A54C-F8BD-ECAB-79208BEA4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6FA632-A447-3F8F-D517-9311067D77F1}"/>
                  </a:ext>
                </a:extLst>
              </p:cNvPr>
              <p:cNvSpPr txBox="1"/>
              <p:nvPr/>
            </p:nvSpPr>
            <p:spPr>
              <a:xfrm>
                <a:off x="610739" y="782805"/>
                <a:ext cx="11066254" cy="4333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300" i="1" smtClean="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𝜹𝝃</m:t>
                          </m:r>
                        </m:e>
                      </m:d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300" b="1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𝜹𝝃</m:t>
                          </m:r>
                        </m:e>
                      </m:d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3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̇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3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3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30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𝜹𝝃</m:t>
                              </m:r>
                            </m:e>
                          </m:d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3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23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3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3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3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3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GB" sz="23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𝜹𝝃</m:t>
                                  </m:r>
                                </m:e>
                              </m:d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3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300" b="0" i="0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30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3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3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3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3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3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GB" sz="23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𝜹𝝃</m:t>
                                  </m:r>
                                </m:e>
                              </m:d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23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3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300" b="1" i="1" smtClean="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300" i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=</m:t>
                      </m:r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3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3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GB" sz="23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3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6FA632-A447-3F8F-D517-9311067D7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39" y="782805"/>
                <a:ext cx="11066254" cy="4333238"/>
              </a:xfrm>
              <a:prstGeom prst="rect">
                <a:avLst/>
              </a:prstGeom>
              <a:blipFill>
                <a:blip r:embed="rId4"/>
                <a:stretch>
                  <a:fillRect l="-496" t="-563" b="-1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37C05-7130-FDB8-BA72-873AAA756B0D}"/>
                  </a:ext>
                </a:extLst>
              </p:cNvPr>
              <p:cNvSpPr txBox="1"/>
              <p:nvPr/>
            </p:nvSpPr>
            <p:spPr>
              <a:xfrm>
                <a:off x="6044588" y="4527142"/>
                <a:ext cx="5526163" cy="15480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23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 smtClean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63500" sx="102000" sy="102000" algn="ctr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300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GB" sz="23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3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𝝃</m:t>
                                      </m:r>
                                      <m: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300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GB" sz="2300" b="1" i="1"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63500" sx="102000" sy="102000" algn="ctr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𝜹𝝃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300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300" i="1">
                              <a:solidFill>
                                <a:schemeClr val="bg1"/>
                              </a:solidFill>
                              <a:effectLst>
                                <a:outerShdw blurRad="63500" sx="102000" sy="102000" algn="ctr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30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300" i="1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63500" sx="102000" sy="102000" algn="ctr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37C05-7130-FDB8-BA72-873AAA75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588" y="4527142"/>
                <a:ext cx="5526163" cy="1548052"/>
              </a:xfrm>
              <a:prstGeom prst="rect">
                <a:avLst/>
              </a:prstGeom>
              <a:blipFill>
                <a:blip r:embed="rId5"/>
                <a:stretch>
                  <a:fillRect l="-2097" b="-47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B8AF54F-3DC7-4B2F-780E-5A5AAC2D0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8" t="57890" r="62934" b="25399"/>
          <a:stretch/>
        </p:blipFill>
        <p:spPr bwMode="auto">
          <a:xfrm>
            <a:off x="3470910" y="3970020"/>
            <a:ext cx="1027518" cy="114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BF101D-0C7C-D700-E1EA-841F26458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5" t="72530" r="31494" b="9691"/>
          <a:stretch/>
        </p:blipFill>
        <p:spPr bwMode="auto">
          <a:xfrm>
            <a:off x="6289040" y="4958080"/>
            <a:ext cx="204216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E43C24-6940-790E-DFB8-3D45635518FD}"/>
                  </a:ext>
                </a:extLst>
              </p:cNvPr>
              <p:cNvSpPr txBox="1"/>
              <p:nvPr/>
            </p:nvSpPr>
            <p:spPr>
              <a:xfrm rot="21341276">
                <a:off x="3568722" y="4234401"/>
                <a:ext cx="831894" cy="585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3600" b="1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3600" b="1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E43C24-6940-790E-DFB8-3D4563551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1276">
                <a:off x="3568722" y="4234401"/>
                <a:ext cx="831894" cy="585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9E4796-D7A6-DF42-4051-F3D9A3013EA7}"/>
                  </a:ext>
                </a:extLst>
              </p:cNvPr>
              <p:cNvSpPr txBox="1"/>
              <p:nvPr/>
            </p:nvSpPr>
            <p:spPr>
              <a:xfrm rot="21341276">
                <a:off x="6921694" y="5223921"/>
                <a:ext cx="839910" cy="585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3600" b="1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GB" sz="3600" b="1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9E4796-D7A6-DF42-4051-F3D9A3013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1276">
                <a:off x="6921694" y="5223921"/>
                <a:ext cx="839910" cy="5854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641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63D1-262E-313C-8559-1C945C4E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DEE5DA1-E22B-7DE2-86CF-4336C4D25142}"/>
              </a:ext>
            </a:extLst>
          </p:cNvPr>
          <p:cNvGrpSpPr/>
          <p:nvPr/>
        </p:nvGrpSpPr>
        <p:grpSpPr>
          <a:xfrm>
            <a:off x="4019549" y="280327"/>
            <a:ext cx="4152902" cy="1617618"/>
            <a:chOff x="4019549" y="556530"/>
            <a:chExt cx="4152902" cy="1617618"/>
          </a:xfrm>
        </p:grpSpPr>
        <p:sp>
          <p:nvSpPr>
            <p:cNvPr id="2" name="Scroll: Horizontal 1">
              <a:extLst>
                <a:ext uri="{FF2B5EF4-FFF2-40B4-BE49-F238E27FC236}">
                  <a16:creationId xmlns:a16="http://schemas.microsoft.com/office/drawing/2014/main" id="{48C10DF7-F618-5047-138B-7B5BF0F331AC}"/>
                </a:ext>
              </a:extLst>
            </p:cNvPr>
            <p:cNvSpPr/>
            <p:nvPr/>
          </p:nvSpPr>
          <p:spPr>
            <a:xfrm>
              <a:off x="4019549" y="556530"/>
              <a:ext cx="4152902" cy="1617618"/>
            </a:xfrm>
            <a:prstGeom prst="horizontalScroll">
              <a:avLst>
                <a:gd name="adj" fmla="val 18390"/>
              </a:avLst>
            </a:prstGeom>
            <a:solidFill>
              <a:srgbClr val="CCD3DA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8192B65-F6CF-B090-794F-6A0E3B24C8BA}"/>
                    </a:ext>
                  </a:extLst>
                </p:cNvPr>
                <p:cNvSpPr txBox="1"/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acc>
                          <m:accPr>
                            <m:chr m:val="̇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GB" sz="2400" b="1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9821F64-1168-7D33-7A0F-0D6AED6C6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261" y="972218"/>
                  <a:ext cx="3823189" cy="7838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A4FE2B-292B-7788-C084-C58752B0165E}"/>
              </a:ext>
            </a:extLst>
          </p:cNvPr>
          <p:cNvSpPr txBox="1"/>
          <p:nvPr/>
        </p:nvSpPr>
        <p:spPr>
          <a:xfrm>
            <a:off x="5638800" y="2974622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84DDB6-E7CC-211B-4CC2-D07DA324519C}"/>
                  </a:ext>
                </a:extLst>
              </p:cNvPr>
              <p:cNvSpPr txBox="1"/>
              <p:nvPr/>
            </p:nvSpPr>
            <p:spPr>
              <a:xfrm>
                <a:off x="2043953" y="2063312"/>
                <a:ext cx="8104094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𝜀𝛿𝜇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6E49BC-29F8-68A0-0FAE-EA473CD22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3" y="2063312"/>
                <a:ext cx="8104094" cy="693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3AC7F83-6982-A561-FB25-80E2A7D8E284}"/>
              </a:ext>
            </a:extLst>
          </p:cNvPr>
          <p:cNvSpPr/>
          <p:nvPr/>
        </p:nvSpPr>
        <p:spPr>
          <a:xfrm>
            <a:off x="1545021" y="178676"/>
            <a:ext cx="8965324" cy="26776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12CD895-9BE6-953E-045D-656F42B16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1717" r="17139" b="20948"/>
          <a:stretch/>
        </p:blipFill>
        <p:spPr bwMode="auto">
          <a:xfrm>
            <a:off x="10000846" y="1106971"/>
            <a:ext cx="2353714" cy="2677613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B4D4BF-7322-BCAF-67B0-4FE4C9D9EFF2}"/>
              </a:ext>
            </a:extLst>
          </p:cNvPr>
          <p:cNvGrpSpPr/>
          <p:nvPr/>
        </p:nvGrpSpPr>
        <p:grpSpPr>
          <a:xfrm>
            <a:off x="254390" y="2944142"/>
            <a:ext cx="11683220" cy="3631473"/>
            <a:chOff x="388417" y="3108396"/>
            <a:chExt cx="6091642" cy="3631473"/>
          </a:xfrm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84F20DD8-F6F0-ADFA-BA1D-5F0F83C4997F}"/>
                </a:ext>
              </a:extLst>
            </p:cNvPr>
            <p:cNvSpPr/>
            <p:nvPr/>
          </p:nvSpPr>
          <p:spPr>
            <a:xfrm>
              <a:off x="388418" y="3108396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Scheme #2 </a:t>
              </a:r>
              <a:r>
                <a:rPr lang="en-GB" sz="2400" dirty="0">
                  <a:latin typeface="Palatino Linotype" panose="02040502050505030304" pitchFamily="18" charset="0"/>
                </a:rPr>
                <a:t>(Mean-value </a:t>
              </a:r>
              <a:r>
                <a:rPr lang="en-GB" sz="2400" i="1" dirty="0">
                  <a:latin typeface="Palatino Linotype" panose="02040502050505030304" pitchFamily="18" charset="0"/>
                </a:rPr>
                <a:t>adiabatic </a:t>
              </a:r>
              <a:r>
                <a:rPr lang="en-GB" sz="2400" dirty="0">
                  <a:latin typeface="Palatino Linotype" panose="02040502050505030304" pitchFamily="18" charset="0"/>
                </a:rPr>
                <a:t>discrete gradient)</a:t>
              </a: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F13C19D0-77D7-3627-C4E5-A442DF2111F8}"/>
                </a:ext>
              </a:extLst>
            </p:cNvPr>
            <p:cNvSpPr/>
            <p:nvPr/>
          </p:nvSpPr>
          <p:spPr>
            <a:xfrm rot="10800000">
              <a:off x="388418" y="6128358"/>
              <a:ext cx="609164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D6633E-FDBE-B723-BF4C-FB504FF1F02A}"/>
                </a:ext>
              </a:extLst>
            </p:cNvPr>
            <p:cNvSpPr/>
            <p:nvPr/>
          </p:nvSpPr>
          <p:spPr>
            <a:xfrm>
              <a:off x="388417" y="3719905"/>
              <a:ext cx="6091642" cy="2521263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C55623-A7C4-2721-E0C2-23212142C89C}"/>
              </a:ext>
            </a:extLst>
          </p:cNvPr>
          <p:cNvGrpSpPr/>
          <p:nvPr/>
        </p:nvGrpSpPr>
        <p:grpSpPr>
          <a:xfrm>
            <a:off x="414287" y="3608349"/>
            <a:ext cx="11523323" cy="2155086"/>
            <a:chOff x="414287" y="3608349"/>
            <a:chExt cx="11523323" cy="2155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9931CBF-198D-FEFB-C213-6DCB1AAAC73F}"/>
                    </a:ext>
                  </a:extLst>
                </p:cNvPr>
                <p:cNvSpPr txBox="1"/>
                <p:nvPr/>
              </p:nvSpPr>
              <p:spPr>
                <a:xfrm>
                  <a:off x="414287" y="3608349"/>
                  <a:ext cx="11523323" cy="587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b="0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GB" sz="2400" b="1" dirty="0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  <a:ea typeface="Cambria Math" panose="02040503050406030204" pitchFamily="18" charset="0"/>
                    </a:rPr>
                    <a:t>s.t.</a:t>
                  </a:r>
                  <a:endPara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9BD8ED5-A4BB-3DAF-CA5D-7E5C1ADFF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87" y="3608349"/>
                  <a:ext cx="11523323" cy="587084"/>
                </a:xfrm>
                <a:prstGeom prst="rect">
                  <a:avLst/>
                </a:prstGeom>
                <a:blipFill>
                  <a:blip r:embed="rId5"/>
                  <a:stretch>
                    <a:fillRect l="-847" b="-239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9B541C0-1F6D-7553-C3B5-FA6E72598749}"/>
                    </a:ext>
                  </a:extLst>
                </p:cNvPr>
                <p:cNvSpPr txBox="1"/>
                <p:nvPr/>
              </p:nvSpPr>
              <p:spPr>
                <a:xfrm>
                  <a:off x="414287" y="4283286"/>
                  <a:ext cx="11363418" cy="14801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GB" sz="2400" b="1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̃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GB" sz="2400" b="1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̃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̃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GB" sz="2400" b="1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̃"/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GB" sz="2400" b="0" i="1" dirty="0">
                    <a:solidFill>
                      <a:srgbClr val="00214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                                                          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7AB0B9A-B786-D0AC-6CA8-CA41FB8EE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87" y="4283286"/>
                  <a:ext cx="11363418" cy="148014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2DAA97-3590-7DA7-A1EA-A63771BE7227}"/>
                  </a:ext>
                </a:extLst>
              </p:cNvPr>
              <p:cNvSpPr txBox="1"/>
              <p:nvPr/>
            </p:nvSpPr>
            <p:spPr>
              <a:xfrm>
                <a:off x="414287" y="5678221"/>
                <a:ext cx="11523323" cy="838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nary>
                      <m:nary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nary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nary>
                      <m:nary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2400" b="1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nary>
                  </m:oMath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2DAA97-3590-7DA7-A1EA-A63771BE7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87" y="5678221"/>
                <a:ext cx="11523323" cy="838371"/>
              </a:xfrm>
              <a:prstGeom prst="rect">
                <a:avLst/>
              </a:prstGeom>
              <a:blipFill>
                <a:blip r:embed="rId7"/>
                <a:stretch>
                  <a:fillRect l="-847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29672F38-A919-A012-9E30-B6018A24B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981" r="89826">
                        <a14:foregroundMark x1="31934" y1="10375" x2="28084" y2="12812"/>
                        <a14:foregroundMark x1="28084" y1="10938" x2="25022" y2="14500"/>
                        <a14:foregroundMark x1="25722" y1="11250" x2="25897" y2="11438"/>
                        <a14:backgroundMark x1="40682" y1="65375" x2="41995" y2="72750"/>
                        <a14:backgroundMark x1="41557" y1="63563" x2="40682" y2="76813"/>
                        <a14:backgroundMark x1="40682" y1="76813" x2="40682" y2="66938"/>
                        <a14:backgroundMark x1="41995" y1="66938" x2="45407" y2="77625"/>
                        <a14:backgroundMark x1="42257" y1="78250" x2="44357" y2="79625"/>
                        <a14:backgroundMark x1="44357" y1="80250" x2="46282" y2="78875"/>
                        <a14:backgroundMark x1="56430" y1="59562" x2="61155" y2="71625"/>
                        <a14:backgroundMark x1="61155" y1="71625" x2="61155" y2="83500"/>
                        <a14:backgroundMark x1="42695" y1="87313" x2="60280" y2="84688"/>
                        <a14:backgroundMark x1="33858" y1="66438" x2="36658" y2="66438"/>
                        <a14:backgroundMark x1="33858" y1="64438" x2="37533" y2="6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26015"/>
          <a:stretch/>
        </p:blipFill>
        <p:spPr bwMode="auto">
          <a:xfrm>
            <a:off x="10005751" y="641094"/>
            <a:ext cx="2101666" cy="39766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D73B9DB-336C-FA47-412D-58791E26F4D6}"/>
                  </a:ext>
                </a:extLst>
              </p:cNvPr>
              <p:cNvSpPr/>
              <p:nvPr/>
            </p:nvSpPr>
            <p:spPr>
              <a:xfrm>
                <a:off x="712177" y="597673"/>
                <a:ext cx="8617018" cy="1954420"/>
              </a:xfrm>
              <a:prstGeom prst="wedgeRoundRectCallout">
                <a:avLst>
                  <a:gd name="adj1" fmla="val 65440"/>
                  <a:gd name="adj2" fmla="val 1889"/>
                  <a:gd name="adj3" fmla="val 16667"/>
                </a:avLst>
              </a:prstGeom>
              <a:solidFill>
                <a:srgbClr val="C00000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effectLst/>
                    <a:latin typeface="Trade Gothic Next Cond" panose="020B0506040303020004" pitchFamily="34" charset="0"/>
                  </a:rPr>
                  <a:t>Where do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2400" b="1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</m:acc>
                  </m:oMath>
                </a14:m>
                <a:r>
                  <a:rPr lang="en-GB" sz="2400" dirty="0">
                    <a:effectLst/>
                    <a:latin typeface="Trade Gothic Next Cond" panose="020B05060403030200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GB" sz="2400" b="1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</m:acc>
                  </m:oMath>
                </a14:m>
                <a:r>
                  <a:rPr lang="en-GB" sz="2400" dirty="0">
                    <a:effectLst/>
                    <a:latin typeface="Trade Gothic Next Cond" panose="020B0506040303020004" pitchFamily="34" charset="0"/>
                  </a:rPr>
                  <a:t> go to preserv</a:t>
                </a:r>
                <a:r>
                  <a:rPr lang="en-GB" sz="2400" dirty="0">
                    <a:latin typeface="Trade Gothic Next Cond" panose="020B0506040303020004" pitchFamily="34" charset="0"/>
                  </a:rPr>
                  <a:t>e</a:t>
                </a:r>
                <a:endParaRPr lang="en-GB" sz="2400" dirty="0">
                  <a:effectLst/>
                  <a:latin typeface="Trade Gothic Next Cond" panose="020B05060403030200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GB" sz="2400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sz="2400" b="1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en-GB" sz="2400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rade Gothic Next Cond" panose="020B05060403030200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 smtClean="0">
                            <a:effectLst/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effectLst/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2400" b="0" i="1" smtClean="0">
                            <a:effectLst/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GB" sz="24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effectLst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sz="2400" dirty="0">
                    <a:effectLst/>
                    <a:latin typeface="Trade Gothic Next Cond" panose="020B0506040303020004" pitchFamily="34" charset="0"/>
                  </a:rPr>
                  <a:t> “Drifts”?</a:t>
                </a: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D73B9DB-336C-FA47-412D-58791E26F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77" y="597673"/>
                <a:ext cx="8617018" cy="1954420"/>
              </a:xfrm>
              <a:prstGeom prst="wedgeRoundRectCallout">
                <a:avLst>
                  <a:gd name="adj1" fmla="val 65440"/>
                  <a:gd name="adj2" fmla="val 1889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322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4D2FBB46-5BF6-008C-3013-622F0FFC0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286AF7-F869-8EE9-1EDF-5E7886122729}"/>
              </a:ext>
            </a:extLst>
          </p:cNvPr>
          <p:cNvSpPr txBox="1"/>
          <p:nvPr/>
        </p:nvSpPr>
        <p:spPr>
          <a:xfrm>
            <a:off x="619760" y="2999351"/>
            <a:ext cx="9042400" cy="1384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THANKS!</a:t>
            </a:r>
            <a:endParaRPr lang="en-GB" sz="2400" dirty="0">
              <a:solidFill>
                <a:schemeClr val="bg1"/>
              </a:solidFill>
              <a:latin typeface="Sabon Next LT" panose="020B0502040204020203" pitchFamily="2" charset="0"/>
              <a:cs typeface="Sabon Next LT" panose="020B0502040204020203" pitchFamily="2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Sabon Next LT" panose="020B0502040204020203" pitchFamily="2" charset="0"/>
                <a:cs typeface="Sabon Next LT" panose="020B0502040204020203" pitchFamily="2" charset="0"/>
              </a:rPr>
              <a:t>borisandrews.github.io</a:t>
            </a:r>
            <a:endParaRPr lang="en-GB" sz="3600" dirty="0">
              <a:solidFill>
                <a:schemeClr val="bg1"/>
              </a:solidFill>
              <a:latin typeface="Trade Gothic Next HvyCd" panose="020B0906040303020004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Sabon Next LT" panose="020B0502040204020203" pitchFamily="2" charset="0"/>
                <a:cs typeface="Sabon Next LT" panose="020B0502040204020203" pitchFamily="2" charset="0"/>
              </a:rPr>
              <a:t>boris.andrews@maths.ox.ac.uk</a:t>
            </a:r>
          </a:p>
        </p:txBody>
      </p:sp>
    </p:spTree>
    <p:extLst>
      <p:ext uri="{BB962C8B-B14F-4D97-AF65-F5344CB8AC3E}">
        <p14:creationId xmlns:p14="http://schemas.microsoft.com/office/powerpoint/2010/main" val="282466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C640-A09A-9E79-F254-0A3CA2475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CC122EB-DD59-26C1-5D8C-3B2C5017FC31}"/>
              </a:ext>
            </a:extLst>
          </p:cNvPr>
          <p:cNvGrpSpPr/>
          <p:nvPr/>
        </p:nvGrpSpPr>
        <p:grpSpPr>
          <a:xfrm>
            <a:off x="504496" y="420414"/>
            <a:ext cx="7031421" cy="3620096"/>
            <a:chOff x="388417" y="3108396"/>
            <a:chExt cx="7523645" cy="3620096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E6977556-40A7-CD5F-F2DD-87C2A6657B1E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(Poisson system)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C5A91159-CF5D-D0E4-1E1C-5D72F29E5567}"/>
                </a:ext>
              </a:extLst>
            </p:cNvPr>
            <p:cNvSpPr/>
            <p:nvPr/>
          </p:nvSpPr>
          <p:spPr>
            <a:xfrm rot="10800000">
              <a:off x="388418" y="6116981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8BBF171-C6E4-9DC3-8B50-B2A420AFA43B}"/>
                </a:ext>
              </a:extLst>
            </p:cNvPr>
            <p:cNvSpPr/>
            <p:nvPr/>
          </p:nvSpPr>
          <p:spPr>
            <a:xfrm>
              <a:off x="388417" y="3719905"/>
              <a:ext cx="7523644" cy="2397078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C1B48B-06EA-D91A-08CD-F70DDBCA45A5}"/>
              </a:ext>
            </a:extLst>
          </p:cNvPr>
          <p:cNvSpPr/>
          <p:nvPr/>
        </p:nvSpPr>
        <p:spPr>
          <a:xfrm>
            <a:off x="504492" y="3153339"/>
            <a:ext cx="4025466" cy="813816"/>
          </a:xfrm>
          <a:prstGeom prst="roundRect">
            <a:avLst>
              <a:gd name="adj" fmla="val 44359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FF6D52-DF9D-35B7-AB65-A78AF9C65CE1}"/>
                  </a:ext>
                </a:extLst>
              </p:cNvPr>
              <p:cNvSpPr txBox="1"/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b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 err="1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s.t.</a:t>
                </a:r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for: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Skew-symmetric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(Poisson matrix)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(Hamiltonian)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FF6D52-DF9D-35B7-AB65-A78AF9C65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blipFill>
                <a:blip r:embed="rId2"/>
                <a:stretch>
                  <a:fillRect l="-1348" b="-4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58B7B9-063B-0706-69C7-306BC9DC5A48}"/>
              </a:ext>
            </a:extLst>
          </p:cNvPr>
          <p:cNvCxnSpPr>
            <a:cxnSpLocks/>
          </p:cNvCxnSpPr>
          <p:nvPr/>
        </p:nvCxnSpPr>
        <p:spPr>
          <a:xfrm flipH="1">
            <a:off x="4666593" y="3563425"/>
            <a:ext cx="472965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6A8EBD-80E9-4778-56C7-B848212A2BFB}"/>
              </a:ext>
            </a:extLst>
          </p:cNvPr>
          <p:cNvSpPr txBox="1"/>
          <p:nvPr/>
        </p:nvSpPr>
        <p:spPr>
          <a:xfrm>
            <a:off x="8492358" y="3220404"/>
            <a:ext cx="3445300" cy="58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  <a:ea typeface="Cambria Math" panose="02040503050406030204" pitchFamily="18" charset="0"/>
              </a:rPr>
              <a:t>Conserved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3B4580-1C01-3D07-57D4-A20A686C5314}"/>
                  </a:ext>
                </a:extLst>
              </p:cNvPr>
              <p:cNvSpPr txBox="1"/>
              <p:nvPr/>
            </p:nvSpPr>
            <p:spPr>
              <a:xfrm>
                <a:off x="702099" y="4415781"/>
                <a:ext cx="6529018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3B4580-1C01-3D07-57D4-A20A686C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9" y="4415781"/>
                <a:ext cx="6529018" cy="871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854F8FB-408E-ED47-A806-394CE5D5C487}"/>
              </a:ext>
            </a:extLst>
          </p:cNvPr>
          <p:cNvSpPr/>
          <p:nvPr/>
        </p:nvSpPr>
        <p:spPr>
          <a:xfrm>
            <a:off x="4666593" y="4415777"/>
            <a:ext cx="2564524" cy="87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78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4EA5A-A86E-DB17-4602-499D74A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F4756D1-7EC5-0FC0-2303-44CBB8FC0A4A}"/>
              </a:ext>
            </a:extLst>
          </p:cNvPr>
          <p:cNvGrpSpPr/>
          <p:nvPr/>
        </p:nvGrpSpPr>
        <p:grpSpPr>
          <a:xfrm>
            <a:off x="504496" y="420414"/>
            <a:ext cx="7031421" cy="3620096"/>
            <a:chOff x="388417" y="3108396"/>
            <a:chExt cx="7523645" cy="3620096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DEF55873-DB0F-8C90-CD3D-396157EC8190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Definition </a:t>
              </a:r>
              <a:r>
                <a:rPr lang="en-GB" sz="2400" dirty="0">
                  <a:latin typeface="Palatino Linotype" panose="02040502050505030304" pitchFamily="18" charset="0"/>
                </a:rPr>
                <a:t>(Poisson system)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C4CC52C6-2BC1-754C-E508-5877AD363496}"/>
                </a:ext>
              </a:extLst>
            </p:cNvPr>
            <p:cNvSpPr/>
            <p:nvPr/>
          </p:nvSpPr>
          <p:spPr>
            <a:xfrm rot="10800000">
              <a:off x="388418" y="6116981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711CDF-31EB-1B23-EAD8-280EA853C972}"/>
                </a:ext>
              </a:extLst>
            </p:cNvPr>
            <p:cNvSpPr/>
            <p:nvPr/>
          </p:nvSpPr>
          <p:spPr>
            <a:xfrm>
              <a:off x="388417" y="3719905"/>
              <a:ext cx="7523644" cy="2397078"/>
            </a:xfrm>
            <a:prstGeom prst="rect">
              <a:avLst/>
            </a:prstGeom>
            <a:solidFill>
              <a:srgbClr val="CCD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CD4CAC-2660-71E5-C2EF-1B403AFD3085}"/>
              </a:ext>
            </a:extLst>
          </p:cNvPr>
          <p:cNvSpPr/>
          <p:nvPr/>
        </p:nvSpPr>
        <p:spPr>
          <a:xfrm>
            <a:off x="504492" y="3153339"/>
            <a:ext cx="4025466" cy="813816"/>
          </a:xfrm>
          <a:prstGeom prst="roundRect">
            <a:avLst>
              <a:gd name="adj" fmla="val 44359"/>
            </a:avLst>
          </a:prstGeom>
          <a:solidFill>
            <a:srgbClr val="C0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8011EA-0444-F069-E34A-9484A3A9E7C1}"/>
                  </a:ext>
                </a:extLst>
              </p:cNvPr>
              <p:cNvSpPr txBox="1"/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b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 err="1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s.t.</a:t>
                </a:r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240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for: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Skew-symmetric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(Poisson matrix)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i="1" dirty="0">
                    <a:solidFill>
                      <a:srgbClr val="FFFFFF"/>
                    </a:solidFill>
                    <a:latin typeface="Palatino Linotype" panose="02040502050505030304" pitchFamily="18" charset="0"/>
                    <a:ea typeface="Cambria Math" panose="02040503050406030204" pitchFamily="18" charset="0"/>
                  </a:rPr>
                  <a:t>(Hamiltonian)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8011EA-0444-F069-E34A-9484A3A9E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0" y="1112904"/>
                <a:ext cx="6782217" cy="2697277"/>
              </a:xfrm>
              <a:prstGeom prst="rect">
                <a:avLst/>
              </a:prstGeom>
              <a:blipFill>
                <a:blip r:embed="rId2"/>
                <a:stretch>
                  <a:fillRect l="-1348" b="-4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142D48-AAD6-CDD8-6C1E-012F4C00C01D}"/>
              </a:ext>
            </a:extLst>
          </p:cNvPr>
          <p:cNvCxnSpPr>
            <a:cxnSpLocks/>
          </p:cNvCxnSpPr>
          <p:nvPr/>
        </p:nvCxnSpPr>
        <p:spPr>
          <a:xfrm flipH="1">
            <a:off x="4666593" y="3563425"/>
            <a:ext cx="472965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C6335D-04C0-4ABF-EE07-D312D14ACCB0}"/>
              </a:ext>
            </a:extLst>
          </p:cNvPr>
          <p:cNvSpPr txBox="1"/>
          <p:nvPr/>
        </p:nvSpPr>
        <p:spPr>
          <a:xfrm>
            <a:off x="8492358" y="3220404"/>
            <a:ext cx="3445300" cy="58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  <a:ea typeface="Cambria Math" panose="02040503050406030204" pitchFamily="18" charset="0"/>
              </a:rPr>
              <a:t>Conserved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50E019-213C-C872-90C5-9F09EAA4C5C4}"/>
                  </a:ext>
                </a:extLst>
              </p:cNvPr>
              <p:cNvSpPr txBox="1"/>
              <p:nvPr/>
            </p:nvSpPr>
            <p:spPr>
              <a:xfrm>
                <a:off x="702099" y="4415781"/>
                <a:ext cx="6529018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50E019-213C-C872-90C5-9F09EAA4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9" y="4415781"/>
                <a:ext cx="6529018" cy="871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391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19363</TotalTime>
  <Words>3197</Words>
  <Application>Microsoft Office PowerPoint</Application>
  <PresentationFormat>Widescreen</PresentationFormat>
  <Paragraphs>546</Paragraphs>
  <Slides>79</Slides>
  <Notes>30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Aptos</vt:lpstr>
      <vt:lpstr>Arial</vt:lpstr>
      <vt:lpstr>Calibri</vt:lpstr>
      <vt:lpstr>Calibri Light</vt:lpstr>
      <vt:lpstr>Cambria Math</vt:lpstr>
      <vt:lpstr>Palatino Linotype</vt:lpstr>
      <vt:lpstr>Sabon Next LT</vt:lpstr>
      <vt:lpstr>Trade Gothic Next Cond</vt:lpstr>
      <vt:lpstr>Trade Gothic Next HvyCd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Boris Andrews</dc:creator>
  <cp:lastModifiedBy>Boris Andrews</cp:lastModifiedBy>
  <cp:revision>176</cp:revision>
  <dcterms:created xsi:type="dcterms:W3CDTF">2024-01-25T16:08:53Z</dcterms:created>
  <dcterms:modified xsi:type="dcterms:W3CDTF">2025-06-03T15:04:36Z</dcterms:modified>
</cp:coreProperties>
</file>